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Lobster"/>
      <p:regular r:id="rId72"/>
    </p:embeddedFont>
    <p:embeddedFont>
      <p:font typeface="Nunito"/>
      <p:regular r:id="rId73"/>
      <p:bold r:id="rId74"/>
      <p:italic r:id="rId75"/>
      <p:boldItalic r:id="rId76"/>
    </p:embeddedFont>
    <p:embeddedFont>
      <p:font typeface="Pacifico"/>
      <p:regular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unito-regular.fntdata"/><Relationship Id="rId72" Type="http://schemas.openxmlformats.org/officeDocument/2006/relationships/font" Target="fonts/Lobster-regular.fntdata"/><Relationship Id="rId31" Type="http://schemas.openxmlformats.org/officeDocument/2006/relationships/slide" Target="slides/slide26.xml"/><Relationship Id="rId75" Type="http://schemas.openxmlformats.org/officeDocument/2006/relationships/font" Target="fonts/Nunito-italic.fntdata"/><Relationship Id="rId30" Type="http://schemas.openxmlformats.org/officeDocument/2006/relationships/slide" Target="slides/slide25.xml"/><Relationship Id="rId74" Type="http://schemas.openxmlformats.org/officeDocument/2006/relationships/font" Target="fonts/Nunito-bold.fntdata"/><Relationship Id="rId33" Type="http://schemas.openxmlformats.org/officeDocument/2006/relationships/slide" Target="slides/slide28.xml"/><Relationship Id="rId77" Type="http://schemas.openxmlformats.org/officeDocument/2006/relationships/font" Target="fonts/Pacifico-regular.fntdata"/><Relationship Id="rId32" Type="http://schemas.openxmlformats.org/officeDocument/2006/relationships/slide" Target="slides/slide27.xml"/><Relationship Id="rId76" Type="http://schemas.openxmlformats.org/officeDocument/2006/relationships/font" Target="fonts/Nuni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9a51a8c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9a51a8c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9a51a8cf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9a51a8cf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8ca509e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8ca509e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3289f6168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3289f6168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3289f616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3289f616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35dd848b7_2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35dd848b7_2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3289f616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3289f616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3289f616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3289f616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3289f616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3289f616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3289f616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3289f616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dbd06a40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bdbd06a40a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3289f616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3289f616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3289f616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3289f616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3289f616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3289f616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3289f616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3289f616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3289f616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3289f616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3289f6168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3289f616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3289f6168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3289f6168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35dd848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35dd848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3289f6168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3289f6168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3289f6168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3289f6168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dbd06a40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dbd06a40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3289f6168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3289f6168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3289f6168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3289f6168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3289f6168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3289f6168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3289f6168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3289f6168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35dd848b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35dd848b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35dd848b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35dd848b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35dd848b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35dd848b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3289f6168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3289f6168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35dd848b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35dd848b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3289f6168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3289f6168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bdbd06a40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bdbd06a40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3289f6168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3289f6168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3289f6168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3289f6168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3289f6168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3289f6168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3289f6168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3289f6168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3289f6168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3289f6168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3289f6168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3289f6168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35dd848b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35dd848b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35dd848b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d35dd848b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35dd848b7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d35dd848b7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35dd848b7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35dd848b7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dbd06a40a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dbd06a40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35dd848b7_1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35dd848b7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35dd848b7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d35dd848b7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35dd848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35dd848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35dd848b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d35dd848b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35dd848b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35dd848b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35dd848b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d35dd848b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35dd848b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35dd848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35dd848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35dd848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3289f6168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3289f6168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3289f6168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d3289f6168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e5f918a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e5f918a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3289f6168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d3289f6168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d35dd848b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d35dd848b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3289f6168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3289f6168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d3289f6168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d3289f6168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3289f6168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3289f6168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35dd848b7_1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35dd848b7_1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bdbd06a40a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bdbd06a40a_0_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e5f918a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e5f918a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dbd06a40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dbd06a40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9a51a8c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9a51a8c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142875"/>
            <a:ext cx="8229600" cy="4371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2" name="Google Shape;52;p13"/>
          <p:cNvSpPr txBox="1"/>
          <p:nvPr>
            <p:ph idx="1" type="body"/>
          </p:nvPr>
        </p:nvSpPr>
        <p:spPr>
          <a:xfrm>
            <a:off x="457200" y="881063"/>
            <a:ext cx="8229600" cy="3714900"/>
          </a:xfrm>
          <a:prstGeom prst="rect">
            <a:avLst/>
          </a:prstGeom>
          <a:noFill/>
          <a:ln>
            <a:noFill/>
          </a:ln>
        </p:spPr>
        <p:txBody>
          <a:bodyPr anchorCtr="0" anchor="t" bIns="34275" lIns="68575" spcFirstLastPara="1" rIns="68575" wrap="square" tIns="34275">
            <a:normAutofit/>
          </a:bodyPr>
          <a:lstStyle>
            <a:lvl1pPr indent="-317500" lvl="0" marL="457200" rtl="0" algn="l">
              <a:spcBef>
                <a:spcPts val="300"/>
              </a:spcBef>
              <a:spcAft>
                <a:spcPts val="0"/>
              </a:spcAft>
              <a:buClr>
                <a:schemeClr val="dk1"/>
              </a:buClr>
              <a:buSzPts val="1400"/>
              <a:buChar char="●"/>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457200" y="4683919"/>
            <a:ext cx="2133600" cy="3570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124200" y="4683919"/>
            <a:ext cx="2895600" cy="357000"/>
          </a:xfrm>
          <a:prstGeom prst="rect">
            <a:avLst/>
          </a:prstGeom>
          <a:noFill/>
          <a:ln>
            <a:noFill/>
          </a:ln>
        </p:spPr>
        <p:txBody>
          <a:bodyPr anchorCtr="0" anchor="t"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553200" y="4683919"/>
            <a:ext cx="2133600" cy="357000"/>
          </a:xfrm>
          <a:prstGeom prst="rect">
            <a:avLst/>
          </a:prstGeom>
          <a:noFill/>
          <a:ln>
            <a:noFill/>
          </a:ln>
        </p:spPr>
        <p:txBody>
          <a:bodyPr anchorCtr="0" anchor="t"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4.png"/><Relationship Id="rId8"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16.png"/><Relationship Id="rId7"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47.png"/><Relationship Id="rId6" Type="http://schemas.openxmlformats.org/officeDocument/2006/relationships/image" Target="../media/image33.png"/><Relationship Id="rId7"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57.png"/><Relationship Id="rId6" Type="http://schemas.openxmlformats.org/officeDocument/2006/relationships/image" Target="../media/image31.png"/><Relationship Id="rId7"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52.png"/><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0.png"/><Relationship Id="rId4" Type="http://schemas.openxmlformats.org/officeDocument/2006/relationships/image" Target="../media/image48.png"/><Relationship Id="rId5"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9.png"/><Relationship Id="rId4" Type="http://schemas.openxmlformats.org/officeDocument/2006/relationships/image" Target="../media/image59.png"/><Relationship Id="rId5" Type="http://schemas.openxmlformats.org/officeDocument/2006/relationships/image" Target="../media/image64.png"/><Relationship Id="rId6"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63.png"/><Relationship Id="rId6"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84.png"/><Relationship Id="rId4" Type="http://schemas.openxmlformats.org/officeDocument/2006/relationships/image" Target="../media/image104.png"/><Relationship Id="rId5" Type="http://schemas.openxmlformats.org/officeDocument/2006/relationships/image" Target="../media/image98.png"/><Relationship Id="rId6" Type="http://schemas.openxmlformats.org/officeDocument/2006/relationships/image" Target="../media/image85.png"/><Relationship Id="rId7" Type="http://schemas.openxmlformats.org/officeDocument/2006/relationships/image" Target="../media/image89.png"/><Relationship Id="rId8"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image" Target="../media/image72.png"/><Relationship Id="rId7" Type="http://schemas.openxmlformats.org/officeDocument/2006/relationships/image" Target="../media/image76.png"/><Relationship Id="rId8"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80.png"/><Relationship Id="rId4" Type="http://schemas.openxmlformats.org/officeDocument/2006/relationships/image" Target="../media/image73.png"/><Relationship Id="rId5"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image" Target="../media/image75.png"/><Relationship Id="rId6"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94.png"/><Relationship Id="rId4" Type="http://schemas.openxmlformats.org/officeDocument/2006/relationships/image" Target="../media/image96.png"/><Relationship Id="rId5" Type="http://schemas.openxmlformats.org/officeDocument/2006/relationships/image" Target="../media/image87.png"/><Relationship Id="rId6" Type="http://schemas.openxmlformats.org/officeDocument/2006/relationships/image" Target="../media/image9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97.png"/><Relationship Id="rId4" Type="http://schemas.openxmlformats.org/officeDocument/2006/relationships/image" Target="../media/image103.png"/><Relationship Id="rId5" Type="http://schemas.openxmlformats.org/officeDocument/2006/relationships/image" Target="../media/image88.png"/><Relationship Id="rId6"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91.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2.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5.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02.png"/><Relationship Id="rId4" Type="http://schemas.openxmlformats.org/officeDocument/2006/relationships/image" Target="../media/image113.png"/><Relationship Id="rId5" Type="http://schemas.openxmlformats.org/officeDocument/2006/relationships/image" Target="../media/image1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00.png"/><Relationship Id="rId4" Type="http://schemas.openxmlformats.org/officeDocument/2006/relationships/image" Target="../media/image110.png"/><Relationship Id="rId5" Type="http://schemas.openxmlformats.org/officeDocument/2006/relationships/image" Target="../media/image10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9.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6.png"/><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16.png"/><Relationship Id="rId4" Type="http://schemas.openxmlformats.org/officeDocument/2006/relationships/image" Target="../media/image115.png"/><Relationship Id="rId5"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12.png"/><Relationship Id="rId4" Type="http://schemas.openxmlformats.org/officeDocument/2006/relationships/image" Target="../media/image118.png"/><Relationship Id="rId5" Type="http://schemas.openxmlformats.org/officeDocument/2006/relationships/image" Target="../media/image1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27.png"/><Relationship Id="rId4" Type="http://schemas.openxmlformats.org/officeDocument/2006/relationships/image" Target="../media/image129.png"/><Relationship Id="rId5"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0" t="0"/>
          <a:stretch/>
        </p:blipFill>
        <p:spPr>
          <a:xfrm>
            <a:off x="3507636" y="502893"/>
            <a:ext cx="2128727" cy="2068857"/>
          </a:xfrm>
          <a:prstGeom prst="rect">
            <a:avLst/>
          </a:prstGeom>
          <a:noFill/>
          <a:ln>
            <a:noFill/>
          </a:ln>
        </p:spPr>
      </p:pic>
      <p:sp>
        <p:nvSpPr>
          <p:cNvPr id="61" name="Google Shape;61;p14"/>
          <p:cNvSpPr txBox="1"/>
          <p:nvPr/>
        </p:nvSpPr>
        <p:spPr>
          <a:xfrm>
            <a:off x="1029750" y="2845475"/>
            <a:ext cx="7084500" cy="19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latin typeface="Lobster"/>
                <a:ea typeface="Lobster"/>
                <a:cs typeface="Lobster"/>
                <a:sym typeface="Lobster"/>
              </a:rPr>
              <a:t>AE 755: Optimisation of Engineering Design </a:t>
            </a:r>
            <a:endParaRPr sz="2800">
              <a:solidFill>
                <a:schemeClr val="dk1"/>
              </a:solidFill>
              <a:latin typeface="Lobster"/>
              <a:ea typeface="Lobster"/>
              <a:cs typeface="Lobster"/>
              <a:sym typeface="Lobster"/>
            </a:endParaRPr>
          </a:p>
          <a:p>
            <a:pPr indent="0" lvl="0" marL="0" rtl="0" algn="ctr">
              <a:spcBef>
                <a:spcPts val="480"/>
              </a:spcBef>
              <a:spcAft>
                <a:spcPts val="0"/>
              </a:spcAft>
              <a:buNone/>
            </a:pPr>
            <a:r>
              <a:rPr lang="en-GB" sz="2700">
                <a:solidFill>
                  <a:schemeClr val="dk1"/>
                </a:solidFill>
                <a:latin typeface="Lobster"/>
                <a:ea typeface="Lobster"/>
                <a:cs typeface="Lobster"/>
                <a:sym typeface="Lobster"/>
              </a:rPr>
              <a:t>Optimisation Project </a:t>
            </a:r>
            <a:endParaRPr sz="2700">
              <a:solidFill>
                <a:schemeClr val="dk1"/>
              </a:solidFill>
              <a:latin typeface="Lobster"/>
              <a:ea typeface="Lobster"/>
              <a:cs typeface="Lobster"/>
              <a:sym typeface="Lobster"/>
            </a:endParaRPr>
          </a:p>
          <a:p>
            <a:pPr indent="0" lvl="0" marL="0" rtl="0" algn="ctr">
              <a:spcBef>
                <a:spcPts val="480"/>
              </a:spcBef>
              <a:spcAft>
                <a:spcPts val="0"/>
              </a:spcAft>
              <a:buNone/>
            </a:pPr>
            <a:r>
              <a:rPr lang="en-GB" sz="2400">
                <a:solidFill>
                  <a:schemeClr val="dk1"/>
                </a:solidFill>
                <a:latin typeface="Lobster"/>
                <a:ea typeface="Lobster"/>
                <a:cs typeface="Lobster"/>
                <a:sym typeface="Lobster"/>
              </a:rPr>
              <a:t>Sixteem</a:t>
            </a:r>
            <a:endParaRPr sz="2400">
              <a:solidFill>
                <a:schemeClr val="dk1"/>
              </a:solidFill>
              <a:latin typeface="Lobster"/>
              <a:ea typeface="Lobster"/>
              <a:cs typeface="Lobster"/>
              <a:sym typeface="Lobster"/>
            </a:endParaRPr>
          </a:p>
          <a:p>
            <a:pPr indent="0" lvl="0" marL="0" rtl="0" algn="ctr">
              <a:spcBef>
                <a:spcPts val="480"/>
              </a:spcBef>
              <a:spcAft>
                <a:spcPts val="0"/>
              </a:spcAft>
              <a:buNone/>
            </a:pPr>
            <a:r>
              <a:rPr lang="en-GB" sz="2200">
                <a:solidFill>
                  <a:schemeClr val="dk1"/>
                </a:solidFill>
                <a:latin typeface="Lobster"/>
                <a:ea typeface="Lobster"/>
                <a:cs typeface="Lobster"/>
                <a:sym typeface="Lobster"/>
              </a:rPr>
              <a:t>(Stage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311700" y="132275"/>
            <a:ext cx="8520600" cy="4785600"/>
          </a:xfrm>
          <a:prstGeom prst="rect">
            <a:avLst/>
          </a:prstGeom>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Clr>
                <a:schemeClr val="dk1"/>
              </a:buClr>
              <a:buSzPct val="104761"/>
              <a:buFont typeface="Arial"/>
              <a:buNone/>
            </a:pPr>
            <a:r>
              <a:rPr lang="en-GB" sz="1050">
                <a:solidFill>
                  <a:srgbClr val="0000FF"/>
                </a:solidFill>
                <a:highlight>
                  <a:srgbClr val="FFFFFE"/>
                </a:highlight>
                <a:latin typeface="Courier New"/>
                <a:ea typeface="Courier New"/>
                <a:cs typeface="Courier New"/>
                <a:sym typeface="Courier New"/>
              </a:rPr>
              <a:t>def</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crossover</a:t>
            </a:r>
            <a:r>
              <a:rPr lang="en-GB" sz="1050">
                <a:solidFill>
                  <a:schemeClr val="dk1"/>
                </a:solidFill>
                <a:highlight>
                  <a:srgbClr val="FFFFFE"/>
                </a:highlight>
                <a:latin typeface="Courier New"/>
                <a:ea typeface="Courier New"/>
                <a:cs typeface="Courier New"/>
                <a:sym typeface="Courier New"/>
              </a:rPr>
              <a:t>(</a:t>
            </a:r>
            <a:r>
              <a:rPr lang="en-GB" sz="1050">
                <a:solidFill>
                  <a:srgbClr val="001080"/>
                </a:solidFill>
                <a:highlight>
                  <a:srgbClr val="FFFFFE"/>
                </a:highlight>
                <a:latin typeface="Courier New"/>
                <a:ea typeface="Courier New"/>
                <a:cs typeface="Courier New"/>
                <a:sym typeface="Courier New"/>
              </a:rPr>
              <a:t>parent1</a:t>
            </a:r>
            <a:r>
              <a:rPr lang="en-GB" sz="1050">
                <a:solidFill>
                  <a:schemeClr val="dk1"/>
                </a:solidFill>
                <a:highlight>
                  <a:srgbClr val="FFFFFE"/>
                </a:highlight>
                <a:latin typeface="Courier New"/>
                <a:ea typeface="Courier New"/>
                <a:cs typeface="Courier New"/>
                <a:sym typeface="Courier New"/>
              </a:rPr>
              <a:t>,</a:t>
            </a:r>
            <a:r>
              <a:rPr lang="en-GB" sz="1050">
                <a:solidFill>
                  <a:srgbClr val="001080"/>
                </a:solidFill>
                <a:highlight>
                  <a:srgbClr val="FFFFFE"/>
                </a:highlight>
                <a:latin typeface="Courier New"/>
                <a:ea typeface="Courier New"/>
                <a:cs typeface="Courier New"/>
                <a:sym typeface="Courier New"/>
              </a:rPr>
              <a:t>parent2</a:t>
            </a:r>
            <a:r>
              <a:rPr lang="en-GB"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 If probability greater than threshold then only</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#Randomly take some values (genes) from the one pair, transfer it to another pair and vice versa</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#return the offspring</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for</a:t>
            </a:r>
            <a:r>
              <a:rPr lang="en-GB" sz="1050">
                <a:solidFill>
                  <a:schemeClr val="dk1"/>
                </a:solidFill>
                <a:highlight>
                  <a:srgbClr val="FFFFFE"/>
                </a:highlight>
                <a:latin typeface="Courier New"/>
                <a:ea typeface="Courier New"/>
                <a:cs typeface="Courier New"/>
                <a:sym typeface="Courier New"/>
              </a:rPr>
              <a:t> i </a:t>
            </a:r>
            <a:r>
              <a:rPr lang="en-GB" sz="1050">
                <a:solidFill>
                  <a:srgbClr val="0000FF"/>
                </a:solidFill>
                <a:highlight>
                  <a:srgbClr val="FFFFFE"/>
                </a:highlight>
                <a:latin typeface="Courier New"/>
                <a:ea typeface="Courier New"/>
                <a:cs typeface="Courier New"/>
                <a:sym typeface="Courier New"/>
              </a:rPr>
              <a:t>in</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range</a:t>
            </a:r>
            <a:r>
              <a:rPr lang="en-GB" sz="1050">
                <a:solidFill>
                  <a:schemeClr val="dk1"/>
                </a:solidFill>
                <a:highlight>
                  <a:srgbClr val="FFFFFE"/>
                </a:highlight>
                <a:latin typeface="Courier New"/>
                <a:ea typeface="Courier New"/>
                <a:cs typeface="Courier New"/>
                <a:sym typeface="Courier New"/>
              </a:rPr>
              <a:t>(total_parameters_in_one_parent,i.e.,</a:t>
            </a:r>
            <a:r>
              <a:rPr lang="en-GB" sz="1050">
                <a:solidFill>
                  <a:srgbClr val="09885A"/>
                </a:solidFill>
                <a:highlight>
                  <a:srgbClr val="FFFFFE"/>
                </a:highlight>
                <a:latin typeface="Courier New"/>
                <a:ea typeface="Courier New"/>
                <a:cs typeface="Courier New"/>
                <a:sym typeface="Courier New"/>
              </a:rPr>
              <a:t>9</a:t>
            </a:r>
            <a:r>
              <a:rPr lang="en-GB"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x= random_value_less_than_1</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if</a:t>
            </a:r>
            <a:r>
              <a:rPr lang="en-GB" sz="1050">
                <a:solidFill>
                  <a:schemeClr val="dk1"/>
                </a:solidFill>
                <a:highlight>
                  <a:srgbClr val="FFFFFE"/>
                </a:highlight>
                <a:latin typeface="Courier New"/>
                <a:ea typeface="Courier New"/>
                <a:cs typeface="Courier New"/>
                <a:sym typeface="Courier New"/>
              </a:rPr>
              <a:t> x &gt; threshold:</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#swap two numbers program</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#in the process, the better set of parents taken from  fitness_value function is retained</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temp = parent1[i]</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parent1[i] = parent2[i]</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parent2[i] = temp</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return</a:t>
            </a:r>
            <a:r>
              <a:rPr lang="en-GB" sz="1050">
                <a:solidFill>
                  <a:schemeClr val="dk1"/>
                </a:solidFill>
                <a:highlight>
                  <a:srgbClr val="FFFFFE"/>
                </a:highlight>
                <a:latin typeface="Courier New"/>
                <a:ea typeface="Courier New"/>
                <a:cs typeface="Courier New"/>
                <a:sym typeface="Courier New"/>
              </a:rPr>
              <a:t> parent1(,i.e.,child1), parent2(,i.e.,child2) (new_offsprings)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rgbClr val="0000FF"/>
                </a:solidFill>
                <a:highlight>
                  <a:srgbClr val="FFFFFE"/>
                </a:highlight>
                <a:latin typeface="Courier New"/>
                <a:ea typeface="Courier New"/>
                <a:cs typeface="Courier New"/>
                <a:sym typeface="Courier New"/>
              </a:rPr>
              <a:t>def</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mutation</a:t>
            </a:r>
            <a:r>
              <a:rPr lang="en-GB" sz="1050">
                <a:solidFill>
                  <a:schemeClr val="dk1"/>
                </a:solidFill>
                <a:highlight>
                  <a:srgbClr val="FFFFFE"/>
                </a:highlight>
                <a:latin typeface="Courier New"/>
                <a:ea typeface="Courier New"/>
                <a:cs typeface="Courier New"/>
                <a:sym typeface="Courier New"/>
              </a:rPr>
              <a:t>(</a:t>
            </a:r>
            <a:r>
              <a:rPr lang="en-GB" sz="1050">
                <a:solidFill>
                  <a:srgbClr val="001080"/>
                </a:solidFill>
                <a:highlight>
                  <a:srgbClr val="FFFFFE"/>
                </a:highlight>
                <a:latin typeface="Courier New"/>
                <a:ea typeface="Courier New"/>
                <a:cs typeface="Courier New"/>
                <a:sym typeface="Courier New"/>
              </a:rPr>
              <a:t>child1</a:t>
            </a:r>
            <a:r>
              <a:rPr lang="en-GB"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 randomly mutate the genes in the offspring</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 Compute its fitness value and replace it with the lowest fitness probability pair which were take earlier</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#updating the new set</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for</a:t>
            </a:r>
            <a:r>
              <a:rPr lang="en-GB" sz="1050">
                <a:solidFill>
                  <a:schemeClr val="dk1"/>
                </a:solidFill>
                <a:highlight>
                  <a:srgbClr val="FFFFFE"/>
                </a:highlight>
                <a:latin typeface="Courier New"/>
                <a:ea typeface="Courier New"/>
                <a:cs typeface="Courier New"/>
                <a:sym typeface="Courier New"/>
              </a:rPr>
              <a:t> genes </a:t>
            </a:r>
            <a:r>
              <a:rPr lang="en-GB" sz="1050">
                <a:solidFill>
                  <a:srgbClr val="0000FF"/>
                </a:solidFill>
                <a:highlight>
                  <a:srgbClr val="FFFFFE"/>
                </a:highlight>
                <a:latin typeface="Courier New"/>
                <a:ea typeface="Courier New"/>
                <a:cs typeface="Courier New"/>
                <a:sym typeface="Courier New"/>
              </a:rPr>
              <a:t>in</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range</a:t>
            </a:r>
            <a:r>
              <a:rPr lang="en-GB" sz="1050">
                <a:solidFill>
                  <a:schemeClr val="dk1"/>
                </a:solidFill>
                <a:highlight>
                  <a:srgbClr val="FFFFFE"/>
                </a:highlight>
                <a:latin typeface="Courier New"/>
                <a:ea typeface="Courier New"/>
                <a:cs typeface="Courier New"/>
                <a:sym typeface="Courier New"/>
              </a:rPr>
              <a:t>(chromosome_of_child):</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if</a:t>
            </a:r>
            <a:r>
              <a:rPr lang="en-GB" sz="1050">
                <a:solidFill>
                  <a:schemeClr val="dk1"/>
                </a:solidFill>
                <a:highlight>
                  <a:srgbClr val="FFFFFE"/>
                </a:highlight>
                <a:latin typeface="Courier New"/>
                <a:ea typeface="Courier New"/>
                <a:cs typeface="Courier New"/>
                <a:sym typeface="Courier New"/>
              </a:rPr>
              <a:t> probability&gt;threshold(small_value):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child1[gene]&lt;-changed at a value randomly within the range of room</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return</a:t>
            </a:r>
            <a:r>
              <a:rPr lang="en-GB" sz="1050">
                <a:solidFill>
                  <a:schemeClr val="dk1"/>
                </a:solidFill>
                <a:highlight>
                  <a:srgbClr val="FFFFFE"/>
                </a:highlight>
                <a:latin typeface="Courier New"/>
                <a:ea typeface="Courier New"/>
                <a:cs typeface="Courier New"/>
                <a:sym typeface="Courier New"/>
              </a:rPr>
              <a:t> child1</a:t>
            </a:r>
            <a:endParaRPr/>
          </a:p>
        </p:txBody>
      </p:sp>
      <p:sp>
        <p:nvSpPr>
          <p:cNvPr id="126" name="Google Shape;12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311700" y="178975"/>
            <a:ext cx="8520600" cy="4793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0000FF"/>
                </a:solidFill>
                <a:highlight>
                  <a:srgbClr val="FFFFFE"/>
                </a:highlight>
                <a:latin typeface="Courier New"/>
                <a:ea typeface="Courier New"/>
                <a:cs typeface="Courier New"/>
                <a:sym typeface="Courier New"/>
              </a:rPr>
              <a:t>def</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genetic_algorithm</a:t>
            </a:r>
            <a:r>
              <a:rPr lang="en-GB" sz="1050">
                <a:solidFill>
                  <a:schemeClr val="dk1"/>
                </a:solidFill>
                <a:highlight>
                  <a:srgbClr val="FFFFFE"/>
                </a:highlight>
                <a:latin typeface="Courier New"/>
                <a:ea typeface="Courier New"/>
                <a:cs typeface="Courier New"/>
                <a:sym typeface="Courier New"/>
              </a:rPr>
              <a:t>(</a:t>
            </a:r>
            <a:r>
              <a:rPr lang="en-GB" sz="1050">
                <a:solidFill>
                  <a:srgbClr val="001080"/>
                </a:solidFill>
                <a:highlight>
                  <a:srgbClr val="FFFFFE"/>
                </a:highlight>
                <a:latin typeface="Courier New"/>
                <a:ea typeface="Courier New"/>
                <a:cs typeface="Courier New"/>
                <a:sym typeface="Courier New"/>
              </a:rPr>
              <a:t>obtained_parent_set</a:t>
            </a:r>
            <a:r>
              <a:rPr lang="en-GB"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for loop </a:t>
            </a:r>
            <a:r>
              <a:rPr lang="en-GB" sz="1050">
                <a:solidFill>
                  <a:srgbClr val="AF00DB"/>
                </a:solidFill>
                <a:highlight>
                  <a:srgbClr val="FFFFFE"/>
                </a:highlight>
                <a:latin typeface="Courier New"/>
                <a:ea typeface="Courier New"/>
                <a:cs typeface="Courier New"/>
                <a:sym typeface="Courier New"/>
              </a:rPr>
              <a:t>with</a:t>
            </a:r>
            <a:r>
              <a:rPr lang="en-GB" sz="1050">
                <a:solidFill>
                  <a:schemeClr val="dk1"/>
                </a:solidFill>
                <a:highlight>
                  <a:srgbClr val="FFFFFE"/>
                </a:highlight>
                <a:latin typeface="Courier New"/>
                <a:ea typeface="Courier New"/>
                <a:cs typeface="Courier New"/>
                <a:sym typeface="Courier New"/>
              </a:rPr>
              <a:t> a particar number of iterations: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#taking the function mentioned above in the order</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fitness_value(required_arguements)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for</a:t>
            </a:r>
            <a:r>
              <a:rPr lang="en-GB" sz="1050">
                <a:solidFill>
                  <a:schemeClr val="dk1"/>
                </a:solidFill>
                <a:highlight>
                  <a:srgbClr val="FFFFFE"/>
                </a:highlight>
                <a:latin typeface="Courier New"/>
                <a:ea typeface="Courier New"/>
                <a:cs typeface="Courier New"/>
                <a:sym typeface="Courier New"/>
              </a:rPr>
              <a:t> i </a:t>
            </a:r>
            <a:r>
              <a:rPr lang="en-GB" sz="1050">
                <a:solidFill>
                  <a:srgbClr val="0000FF"/>
                </a:solidFill>
                <a:highlight>
                  <a:srgbClr val="FFFFFE"/>
                </a:highlight>
                <a:latin typeface="Courier New"/>
                <a:ea typeface="Courier New"/>
                <a:cs typeface="Courier New"/>
                <a:sym typeface="Courier New"/>
              </a:rPr>
              <a:t>in</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range</a:t>
            </a:r>
            <a:r>
              <a:rPr lang="en-GB" sz="1050">
                <a:solidFill>
                  <a:schemeClr val="dk1"/>
                </a:solidFill>
                <a:highlight>
                  <a:srgbClr val="FFFFFE"/>
                </a:highlight>
                <a:latin typeface="Courier New"/>
                <a:ea typeface="Courier New"/>
                <a:cs typeface="Courier New"/>
                <a:sym typeface="Courier New"/>
              </a:rPr>
              <a:t>(no_of_parents/</a:t>
            </a:r>
            <a:r>
              <a:rPr lang="en-GB" sz="1050">
                <a:solidFill>
                  <a:srgbClr val="09885A"/>
                </a:solidFill>
                <a:highlight>
                  <a:srgbClr val="FFFFFE"/>
                </a:highlight>
                <a:latin typeface="Courier New"/>
                <a:ea typeface="Courier New"/>
                <a:cs typeface="Courier New"/>
                <a:sym typeface="Courier New"/>
              </a:rPr>
              <a:t>2</a:t>
            </a:r>
            <a:r>
              <a:rPr lang="en-GB"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child1, child2 = crossover(required_arguements)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for</a:t>
            </a:r>
            <a:r>
              <a:rPr lang="en-GB" sz="1050">
                <a:solidFill>
                  <a:schemeClr val="dk1"/>
                </a:solidFill>
                <a:highlight>
                  <a:srgbClr val="FFFFFE"/>
                </a:highlight>
                <a:latin typeface="Courier New"/>
                <a:ea typeface="Courier New"/>
                <a:cs typeface="Courier New"/>
                <a:sym typeface="Courier New"/>
              </a:rPr>
              <a:t> loop </a:t>
            </a:r>
            <a:r>
              <a:rPr lang="en-GB" sz="1050">
                <a:solidFill>
                  <a:srgbClr val="AF00DB"/>
                </a:solidFill>
                <a:highlight>
                  <a:srgbClr val="FFFFFE"/>
                </a:highlight>
                <a:latin typeface="Courier New"/>
                <a:ea typeface="Courier New"/>
                <a:cs typeface="Courier New"/>
                <a:sym typeface="Courier New"/>
              </a:rPr>
              <a:t>for</a:t>
            </a:r>
            <a:r>
              <a:rPr lang="en-GB" sz="1050">
                <a:solidFill>
                  <a:schemeClr val="dk1"/>
                </a:solidFill>
                <a:highlight>
                  <a:srgbClr val="FFFFFE"/>
                </a:highlight>
                <a:latin typeface="Courier New"/>
                <a:ea typeface="Courier New"/>
                <a:cs typeface="Courier New"/>
                <a:sym typeface="Courier New"/>
              </a:rPr>
              <a:t> each child:</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mutation(required_arguements)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#replacing the offsprings in the original set with the speicess having low fitness value</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original_set&lt;-child1, child2</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return</a:t>
            </a:r>
            <a:r>
              <a:rPr lang="en-GB" sz="1050">
                <a:solidFill>
                  <a:schemeClr val="dk1"/>
                </a:solidFill>
                <a:highlight>
                  <a:srgbClr val="FFFFFE"/>
                </a:highlight>
                <a:latin typeface="Courier New"/>
                <a:ea typeface="Courier New"/>
                <a:cs typeface="Courier New"/>
                <a:sym typeface="Courier New"/>
              </a:rPr>
              <a:t> better_set (original_set_with_fittest_species)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#returns the fittest value</a:t>
            </a:r>
            <a:endParaRPr/>
          </a:p>
        </p:txBody>
      </p:sp>
      <p:sp>
        <p:nvSpPr>
          <p:cNvPr id="132" name="Google Shape;13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5000"/>
              <a:buFont typeface="Arial"/>
              <a:buNone/>
            </a:pPr>
            <a:r>
              <a:rPr lang="en-GB" sz="2000">
                <a:latin typeface="Lobster"/>
                <a:ea typeface="Lobster"/>
                <a:cs typeface="Lobster"/>
                <a:sym typeface="Lobster"/>
              </a:rPr>
              <a:t>2) </a:t>
            </a:r>
            <a:r>
              <a:rPr lang="en-GB" sz="2000">
                <a:latin typeface="Lobster"/>
                <a:ea typeface="Lobster"/>
                <a:cs typeface="Lobster"/>
                <a:sym typeface="Lobster"/>
              </a:rPr>
              <a:t>Pseudo Code for Simulated Annealing</a:t>
            </a:r>
            <a:endParaRPr sz="2000">
              <a:latin typeface="Lobster"/>
              <a:ea typeface="Lobster"/>
              <a:cs typeface="Lobster"/>
              <a:sym typeface="Lobster"/>
            </a:endParaRPr>
          </a:p>
          <a:p>
            <a:pPr indent="0" lvl="0" marL="0" rtl="0" algn="l">
              <a:spcBef>
                <a:spcPts val="0"/>
              </a:spcBef>
              <a:spcAft>
                <a:spcPts val="0"/>
              </a:spcAft>
              <a:buNone/>
            </a:pPr>
            <a:r>
              <a:t/>
            </a:r>
            <a:endParaRPr/>
          </a:p>
        </p:txBody>
      </p:sp>
      <p:sp>
        <p:nvSpPr>
          <p:cNvPr id="138" name="Google Shape;138;p25"/>
          <p:cNvSpPr txBox="1"/>
          <p:nvPr>
            <p:ph idx="1" type="body"/>
          </p:nvPr>
        </p:nvSpPr>
        <p:spPr>
          <a:xfrm>
            <a:off x="311700" y="1060150"/>
            <a:ext cx="8520600" cy="3895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Calibri"/>
                <a:ea typeface="Calibri"/>
                <a:cs typeface="Calibri"/>
                <a:sym typeface="Calibri"/>
              </a:rPr>
              <a:t>F</a:t>
            </a:r>
            <a:r>
              <a:rPr b="1" lang="en-GB" sz="1200">
                <a:solidFill>
                  <a:schemeClr val="dk1"/>
                </a:solidFill>
                <a:latin typeface="Courier"/>
                <a:ea typeface="Courier"/>
                <a:cs typeface="Courier"/>
                <a:sym typeface="Courier"/>
              </a:rPr>
              <a:t>UNCTION</a:t>
            </a:r>
            <a:r>
              <a:rPr lang="en-GB" sz="1200">
                <a:solidFill>
                  <a:schemeClr val="dk1"/>
                </a:solidFill>
                <a:latin typeface="Courier"/>
                <a:ea typeface="Courier"/>
                <a:cs typeface="Courier"/>
                <a:sym typeface="Courier"/>
              </a:rPr>
              <a:t> simulated annealing:</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Generate random initial position of bulbs within the bounds of the room</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Evaluate the objective function at these positions</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Store the initial position and objective function value as </a:t>
            </a:r>
            <a:r>
              <a:rPr i="1" lang="en-GB" sz="1200">
                <a:solidFill>
                  <a:schemeClr val="dk1"/>
                </a:solidFill>
                <a:latin typeface="Courier"/>
                <a:ea typeface="Courier"/>
                <a:cs typeface="Courier"/>
                <a:sym typeface="Courier"/>
              </a:rPr>
              <a:t>CURRENT POSITION</a:t>
            </a:r>
            <a:r>
              <a:rPr lang="en-GB" sz="1200">
                <a:solidFill>
                  <a:schemeClr val="dk1"/>
                </a:solidFill>
                <a:latin typeface="Courier"/>
                <a:ea typeface="Courier"/>
                <a:cs typeface="Courier"/>
                <a:sym typeface="Courier"/>
              </a:rPr>
              <a:t> and </a:t>
            </a:r>
            <a:r>
              <a:rPr i="1" lang="en-GB" sz="1200">
                <a:solidFill>
                  <a:schemeClr val="dk1"/>
                </a:solidFill>
                <a:latin typeface="Courier"/>
                <a:ea typeface="Courier"/>
                <a:cs typeface="Courier"/>
                <a:sym typeface="Courier"/>
              </a:rPr>
              <a:t>CURRENT VALUE</a:t>
            </a:r>
            <a:endParaRPr i="1"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Initialize </a:t>
            </a:r>
            <a:r>
              <a:rPr i="1" lang="en-GB" sz="1200">
                <a:solidFill>
                  <a:schemeClr val="dk1"/>
                </a:solidFill>
                <a:latin typeface="Courier"/>
                <a:ea typeface="Courier"/>
                <a:cs typeface="Courier"/>
                <a:sym typeface="Courier"/>
              </a:rPr>
              <a:t>BEST POSITION</a:t>
            </a:r>
            <a:r>
              <a:rPr lang="en-GB" sz="1200">
                <a:solidFill>
                  <a:schemeClr val="dk1"/>
                </a:solidFill>
                <a:latin typeface="Courier"/>
                <a:ea typeface="Courier"/>
                <a:cs typeface="Courier"/>
                <a:sym typeface="Courier"/>
              </a:rPr>
              <a:t> and </a:t>
            </a:r>
            <a:r>
              <a:rPr i="1" lang="en-GB" sz="1200">
                <a:solidFill>
                  <a:schemeClr val="dk1"/>
                </a:solidFill>
                <a:latin typeface="Courier"/>
                <a:ea typeface="Courier"/>
                <a:cs typeface="Courier"/>
                <a:sym typeface="Courier"/>
              </a:rPr>
              <a:t>BEST VALUE</a:t>
            </a:r>
            <a:r>
              <a:rPr lang="en-GB" sz="1200">
                <a:solidFill>
                  <a:schemeClr val="dk1"/>
                </a:solidFill>
                <a:latin typeface="Courier"/>
                <a:ea typeface="Courier"/>
                <a:cs typeface="Courier"/>
                <a:sym typeface="Courier"/>
              </a:rPr>
              <a:t> as </a:t>
            </a:r>
            <a:r>
              <a:rPr i="1" lang="en-GB" sz="1200">
                <a:solidFill>
                  <a:schemeClr val="dk1"/>
                </a:solidFill>
                <a:latin typeface="Courier"/>
                <a:ea typeface="Courier"/>
                <a:cs typeface="Courier"/>
                <a:sym typeface="Courier"/>
              </a:rPr>
              <a:t>CURRENT POSITION</a:t>
            </a:r>
            <a:r>
              <a:rPr lang="en-GB" sz="1200">
                <a:solidFill>
                  <a:schemeClr val="dk1"/>
                </a:solidFill>
                <a:latin typeface="Courier"/>
                <a:ea typeface="Courier"/>
                <a:cs typeface="Courier"/>
                <a:sym typeface="Courier"/>
              </a:rPr>
              <a:t> and </a:t>
            </a:r>
            <a:r>
              <a:rPr i="1" lang="en-GB" sz="1200">
                <a:solidFill>
                  <a:schemeClr val="dk1"/>
                </a:solidFill>
                <a:latin typeface="Courier"/>
                <a:ea typeface="Courier"/>
                <a:cs typeface="Courier"/>
                <a:sym typeface="Courier"/>
              </a:rPr>
              <a:t>CURRENT VALUE</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a:t>
            </a:r>
            <a:r>
              <a:rPr b="1" lang="en-GB" sz="1200">
                <a:solidFill>
                  <a:schemeClr val="dk1"/>
                </a:solidFill>
                <a:latin typeface="Courier"/>
                <a:ea typeface="Courier"/>
                <a:cs typeface="Courier"/>
                <a:sym typeface="Courier"/>
              </a:rPr>
              <a:t>FOR</a:t>
            </a:r>
            <a:r>
              <a:rPr lang="en-GB" sz="1200">
                <a:solidFill>
                  <a:schemeClr val="dk1"/>
                </a:solidFill>
                <a:latin typeface="Courier"/>
                <a:ea typeface="Courier"/>
                <a:cs typeface="Courier"/>
                <a:sym typeface="Courier"/>
              </a:rPr>
              <a:t>  i in </a:t>
            </a:r>
            <a:r>
              <a:rPr b="1" lang="en-GB" sz="1200">
                <a:solidFill>
                  <a:schemeClr val="dk1"/>
                </a:solidFill>
                <a:latin typeface="Courier"/>
                <a:ea typeface="Courier"/>
                <a:cs typeface="Courier"/>
                <a:sym typeface="Courier"/>
              </a:rPr>
              <a:t>RANGE </a:t>
            </a:r>
            <a:r>
              <a:rPr lang="en-GB" sz="1200">
                <a:solidFill>
                  <a:schemeClr val="dk1"/>
                </a:solidFill>
                <a:latin typeface="Courier"/>
                <a:ea typeface="Courier"/>
                <a:cs typeface="Courier"/>
                <a:sym typeface="Courier"/>
              </a:rPr>
              <a:t>(no. of iterations):</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Find </a:t>
            </a:r>
            <a:r>
              <a:rPr i="1" lang="en-GB" sz="1200">
                <a:solidFill>
                  <a:schemeClr val="dk1"/>
                </a:solidFill>
                <a:latin typeface="Courier"/>
                <a:ea typeface="Courier"/>
                <a:cs typeface="Courier"/>
                <a:sym typeface="Courier"/>
              </a:rPr>
              <a:t>UPDATED POSITION</a:t>
            </a:r>
            <a:r>
              <a:rPr lang="en-GB" sz="1200">
                <a:solidFill>
                  <a:schemeClr val="dk1"/>
                </a:solidFill>
                <a:latin typeface="Courier"/>
                <a:ea typeface="Courier"/>
                <a:cs typeface="Courier"/>
                <a:sym typeface="Courier"/>
              </a:rPr>
              <a:t> by taking a step with respect to </a:t>
            </a:r>
            <a:r>
              <a:rPr i="1" lang="en-GB" sz="1200">
                <a:solidFill>
                  <a:schemeClr val="dk1"/>
                </a:solidFill>
                <a:latin typeface="Courier"/>
                <a:ea typeface="Courier"/>
                <a:cs typeface="Courier"/>
                <a:sym typeface="Courier"/>
              </a:rPr>
              <a:t>CURRENT POSITION</a:t>
            </a:r>
            <a:r>
              <a:rPr lang="en-GB" sz="1200">
                <a:solidFill>
                  <a:schemeClr val="dk1"/>
                </a:solidFill>
                <a:latin typeface="Courier"/>
                <a:ea typeface="Courier"/>
                <a:cs typeface="Courier"/>
                <a:sym typeface="Courier"/>
              </a:rPr>
              <a:t> </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(Ensure it is within bounds)</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Evaluate objective function at </a:t>
            </a:r>
            <a:r>
              <a:rPr i="1" lang="en-GB" sz="1200">
                <a:solidFill>
                  <a:schemeClr val="dk1"/>
                </a:solidFill>
                <a:latin typeface="Courier"/>
                <a:ea typeface="Courier"/>
                <a:cs typeface="Courier"/>
                <a:sym typeface="Courier"/>
              </a:rPr>
              <a:t>UPDATED POSITION</a:t>
            </a:r>
            <a:r>
              <a:rPr lang="en-GB" sz="1200">
                <a:solidFill>
                  <a:schemeClr val="dk1"/>
                </a:solidFill>
                <a:latin typeface="Courier"/>
                <a:ea typeface="Courier"/>
                <a:cs typeface="Courier"/>
                <a:sym typeface="Courier"/>
              </a:rPr>
              <a:t> as </a:t>
            </a:r>
            <a:r>
              <a:rPr i="1" lang="en-GB" sz="1200">
                <a:solidFill>
                  <a:schemeClr val="dk1"/>
                </a:solidFill>
                <a:latin typeface="Courier"/>
                <a:ea typeface="Courier"/>
                <a:cs typeface="Courier"/>
                <a:sym typeface="Courier"/>
              </a:rPr>
              <a:t>UPDATED VALUE</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a:t>
            </a:r>
            <a:r>
              <a:rPr b="1" lang="en-GB" sz="1200">
                <a:solidFill>
                  <a:schemeClr val="dk1"/>
                </a:solidFill>
                <a:latin typeface="Courier"/>
                <a:ea typeface="Courier"/>
                <a:cs typeface="Courier"/>
                <a:sym typeface="Courier"/>
              </a:rPr>
              <a:t>IF</a:t>
            </a: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UPDATED VALUE</a:t>
            </a:r>
            <a:r>
              <a:rPr lang="en-GB" sz="1200">
                <a:solidFill>
                  <a:schemeClr val="dk1"/>
                </a:solidFill>
                <a:latin typeface="Courier"/>
                <a:ea typeface="Courier"/>
                <a:cs typeface="Courier"/>
                <a:sym typeface="Courier"/>
              </a:rPr>
              <a:t> &lt; </a:t>
            </a:r>
            <a:r>
              <a:rPr i="1" lang="en-GB" sz="1200">
                <a:solidFill>
                  <a:schemeClr val="dk1"/>
                </a:solidFill>
                <a:latin typeface="Courier"/>
                <a:ea typeface="Courier"/>
                <a:cs typeface="Courier"/>
                <a:sym typeface="Courier"/>
              </a:rPr>
              <a:t>BEST VALUE</a:t>
            </a:r>
            <a:r>
              <a:rPr lang="en-GB" sz="1200">
                <a:solidFill>
                  <a:schemeClr val="dk1"/>
                </a:solidFill>
                <a:latin typeface="Courier"/>
                <a:ea typeface="Courier"/>
                <a:cs typeface="Courier"/>
                <a:sym typeface="Courier"/>
              </a:rPr>
              <a:t>:</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BEST POSITION</a:t>
            </a:r>
            <a:r>
              <a:rPr lang="en-GB" sz="1200">
                <a:solidFill>
                  <a:schemeClr val="dk1"/>
                </a:solidFill>
                <a:latin typeface="Courier"/>
                <a:ea typeface="Courier"/>
                <a:cs typeface="Courier"/>
                <a:sym typeface="Courier"/>
              </a:rPr>
              <a:t> = </a:t>
            </a:r>
            <a:r>
              <a:rPr i="1" lang="en-GB" sz="1200">
                <a:solidFill>
                  <a:schemeClr val="dk1"/>
                </a:solidFill>
                <a:latin typeface="Courier"/>
                <a:ea typeface="Courier"/>
                <a:cs typeface="Courier"/>
                <a:sym typeface="Courier"/>
              </a:rPr>
              <a:t>UPDATED POSITION</a:t>
            </a:r>
            <a:r>
              <a:rPr lang="en-GB" sz="1200">
                <a:solidFill>
                  <a:schemeClr val="dk1"/>
                </a:solidFill>
                <a:latin typeface="Courier"/>
                <a:ea typeface="Courier"/>
                <a:cs typeface="Courier"/>
                <a:sym typeface="Courier"/>
              </a:rPr>
              <a:t> </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BEST VALUE</a:t>
            </a:r>
            <a:r>
              <a:rPr lang="en-GB" sz="1200">
                <a:solidFill>
                  <a:schemeClr val="dk1"/>
                </a:solidFill>
                <a:latin typeface="Courier"/>
                <a:ea typeface="Courier"/>
                <a:cs typeface="Courier"/>
                <a:sym typeface="Courier"/>
              </a:rPr>
              <a:t> = </a:t>
            </a:r>
            <a:r>
              <a:rPr i="1" lang="en-GB" sz="1200">
                <a:solidFill>
                  <a:schemeClr val="dk1"/>
                </a:solidFill>
                <a:latin typeface="Courier"/>
                <a:ea typeface="Courier"/>
                <a:cs typeface="Courier"/>
                <a:sym typeface="Courier"/>
              </a:rPr>
              <a:t>UPDATED VALUE</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a:t>
            </a:r>
            <a:r>
              <a:rPr b="1" lang="en-GB" sz="1200">
                <a:solidFill>
                  <a:schemeClr val="dk1"/>
                </a:solidFill>
                <a:latin typeface="Courier"/>
                <a:ea typeface="Courier"/>
                <a:cs typeface="Courier"/>
                <a:sym typeface="Courier"/>
              </a:rPr>
              <a:t>PRINT</a:t>
            </a: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BEST POSITION</a:t>
            </a:r>
            <a:r>
              <a:rPr lang="en-GB" sz="1200">
                <a:solidFill>
                  <a:schemeClr val="dk1"/>
                </a:solidFill>
                <a:latin typeface="Courier"/>
                <a:ea typeface="Courier"/>
                <a:cs typeface="Courier"/>
                <a:sym typeface="Courier"/>
              </a:rPr>
              <a:t> </a:t>
            </a:r>
            <a:r>
              <a:rPr b="1" lang="en-GB" sz="1200">
                <a:solidFill>
                  <a:schemeClr val="dk1"/>
                </a:solidFill>
                <a:latin typeface="Courier"/>
                <a:ea typeface="Courier"/>
                <a:cs typeface="Courier"/>
                <a:sym typeface="Courier"/>
              </a:rPr>
              <a:t>,</a:t>
            </a: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BEST VALUE</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DIFFERENCE</a:t>
            </a:r>
            <a:r>
              <a:rPr lang="en-GB" sz="1200">
                <a:solidFill>
                  <a:schemeClr val="dk1"/>
                </a:solidFill>
                <a:latin typeface="Courier"/>
                <a:ea typeface="Courier"/>
                <a:cs typeface="Courier"/>
                <a:sym typeface="Courier"/>
              </a:rPr>
              <a:t> = </a:t>
            </a:r>
            <a:r>
              <a:rPr i="1" lang="en-GB" sz="1200">
                <a:solidFill>
                  <a:schemeClr val="dk1"/>
                </a:solidFill>
                <a:latin typeface="Courier"/>
                <a:ea typeface="Courier"/>
                <a:cs typeface="Courier"/>
                <a:sym typeface="Courier"/>
              </a:rPr>
              <a:t>UPDATED VALUE</a:t>
            </a:r>
            <a:r>
              <a:rPr lang="en-GB" sz="1200">
                <a:solidFill>
                  <a:schemeClr val="dk1"/>
                </a:solidFill>
                <a:latin typeface="Courier"/>
                <a:ea typeface="Courier"/>
                <a:cs typeface="Courier"/>
                <a:sym typeface="Courier"/>
              </a:rPr>
              <a:t> - </a:t>
            </a:r>
            <a:r>
              <a:rPr i="1" lang="en-GB" sz="1200">
                <a:solidFill>
                  <a:schemeClr val="dk1"/>
                </a:solidFill>
                <a:latin typeface="Courier"/>
                <a:ea typeface="Courier"/>
                <a:cs typeface="Courier"/>
                <a:sym typeface="Courier"/>
              </a:rPr>
              <a:t>CURRENT VALUE</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Calculate TEMPERATURE for current epoch :  TEMPERATURE= (INITIAL TEMPERATURE)/(i+1)</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Metropolis acceptance criteria : METROPOLIS=exp⁡(-DIFFERENCETEMPERATURE)</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a:t>
            </a:r>
            <a:r>
              <a:rPr b="1" lang="en-GB" sz="1200">
                <a:solidFill>
                  <a:schemeClr val="dk1"/>
                </a:solidFill>
                <a:latin typeface="Courier"/>
                <a:ea typeface="Courier"/>
                <a:cs typeface="Courier"/>
                <a:sym typeface="Courier"/>
              </a:rPr>
              <a:t>IF</a:t>
            </a: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DIFFERENCE</a:t>
            </a:r>
            <a:r>
              <a:rPr lang="en-GB" sz="1200">
                <a:solidFill>
                  <a:schemeClr val="dk1"/>
                </a:solidFill>
                <a:latin typeface="Courier"/>
                <a:ea typeface="Courier"/>
                <a:cs typeface="Courier"/>
                <a:sym typeface="Courier"/>
              </a:rPr>
              <a:t> </a:t>
            </a:r>
            <a:r>
              <a:rPr b="1" lang="en-GB" sz="1200">
                <a:solidFill>
                  <a:schemeClr val="dk1"/>
                </a:solidFill>
                <a:latin typeface="Courier"/>
                <a:ea typeface="Courier"/>
                <a:cs typeface="Courier"/>
                <a:sym typeface="Courier"/>
              </a:rPr>
              <a:t>&lt; </a:t>
            </a:r>
            <a:r>
              <a:rPr lang="en-GB" sz="1200">
                <a:solidFill>
                  <a:schemeClr val="dk1"/>
                </a:solidFill>
                <a:latin typeface="Courier"/>
                <a:ea typeface="Courier"/>
                <a:cs typeface="Courier"/>
                <a:sym typeface="Courier"/>
              </a:rPr>
              <a:t>0 </a:t>
            </a:r>
            <a:r>
              <a:rPr b="1" lang="en-GB" sz="1200">
                <a:solidFill>
                  <a:schemeClr val="dk1"/>
                </a:solidFill>
                <a:latin typeface="Courier"/>
                <a:ea typeface="Courier"/>
                <a:cs typeface="Courier"/>
                <a:sym typeface="Courier"/>
              </a:rPr>
              <a:t>OR</a:t>
            </a:r>
            <a:r>
              <a:rPr lang="en-GB" sz="1200">
                <a:solidFill>
                  <a:schemeClr val="dk1"/>
                </a:solidFill>
                <a:latin typeface="Courier"/>
                <a:ea typeface="Courier"/>
                <a:cs typeface="Courier"/>
                <a:sym typeface="Courier"/>
              </a:rPr>
              <a:t> probability </a:t>
            </a:r>
            <a:r>
              <a:rPr b="1" lang="en-GB" sz="1200">
                <a:solidFill>
                  <a:schemeClr val="dk1"/>
                </a:solidFill>
                <a:latin typeface="Courier"/>
                <a:ea typeface="Courier"/>
                <a:cs typeface="Courier"/>
                <a:sym typeface="Courier"/>
              </a:rPr>
              <a:t>&lt;</a:t>
            </a: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METROPOLIS</a:t>
            </a:r>
            <a:r>
              <a:rPr lang="en-GB" sz="1200">
                <a:solidFill>
                  <a:schemeClr val="dk1"/>
                </a:solidFill>
                <a:latin typeface="Courier"/>
                <a:ea typeface="Courier"/>
                <a:cs typeface="Courier"/>
                <a:sym typeface="Courier"/>
              </a:rPr>
              <a:t> :</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CURRENT POSITION</a:t>
            </a:r>
            <a:r>
              <a:rPr lang="en-GB" sz="1200">
                <a:solidFill>
                  <a:schemeClr val="dk1"/>
                </a:solidFill>
                <a:latin typeface="Courier"/>
                <a:ea typeface="Courier"/>
                <a:cs typeface="Courier"/>
                <a:sym typeface="Courier"/>
              </a:rPr>
              <a:t> = </a:t>
            </a:r>
            <a:r>
              <a:rPr i="1" lang="en-GB" sz="1200">
                <a:solidFill>
                  <a:schemeClr val="dk1"/>
                </a:solidFill>
                <a:latin typeface="Courier"/>
                <a:ea typeface="Courier"/>
                <a:cs typeface="Courier"/>
                <a:sym typeface="Courier"/>
              </a:rPr>
              <a:t>UPDATED POSITION</a:t>
            </a:r>
            <a:endParaRPr sz="1200">
              <a:solidFill>
                <a:schemeClr val="dk1"/>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1100"/>
              <a:buFont typeface="Arial"/>
              <a:buNone/>
            </a:pP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CURRENT VALUE </a:t>
            </a:r>
            <a:r>
              <a:rPr lang="en-GB" sz="1200">
                <a:solidFill>
                  <a:schemeClr val="dk1"/>
                </a:solidFill>
                <a:latin typeface="Courier"/>
                <a:ea typeface="Courier"/>
                <a:cs typeface="Courier"/>
                <a:sym typeface="Courier"/>
              </a:rPr>
              <a:t>=</a:t>
            </a:r>
            <a:r>
              <a:rPr i="1" lang="en-GB" sz="1200">
                <a:solidFill>
                  <a:schemeClr val="dk1"/>
                </a:solidFill>
                <a:latin typeface="Courier"/>
                <a:ea typeface="Courier"/>
                <a:cs typeface="Courier"/>
                <a:sym typeface="Courier"/>
              </a:rPr>
              <a:t> UPDATED VALUE</a:t>
            </a:r>
            <a:endParaRPr i="1" sz="1200">
              <a:solidFill>
                <a:schemeClr val="dk1"/>
              </a:solidFill>
              <a:latin typeface="Courier"/>
              <a:ea typeface="Courier"/>
              <a:cs typeface="Courier"/>
              <a:sym typeface="Courier"/>
            </a:endParaRPr>
          </a:p>
          <a:p>
            <a:pPr indent="0" lvl="0" marL="0" rtl="0" algn="l">
              <a:lnSpc>
                <a:spcPct val="90000"/>
              </a:lnSpc>
              <a:spcBef>
                <a:spcPts val="0"/>
              </a:spcBef>
              <a:spcAft>
                <a:spcPts val="0"/>
              </a:spcAft>
              <a:buNone/>
            </a:pPr>
            <a:r>
              <a:rPr lang="en-GB" sz="1200">
                <a:solidFill>
                  <a:schemeClr val="dk1"/>
                </a:solidFill>
                <a:latin typeface="Courier"/>
                <a:ea typeface="Courier"/>
                <a:cs typeface="Courier"/>
                <a:sym typeface="Courier"/>
              </a:rPr>
              <a:t>    </a:t>
            </a:r>
            <a:r>
              <a:rPr b="1" lang="en-GB" sz="1200">
                <a:solidFill>
                  <a:schemeClr val="dk1"/>
                </a:solidFill>
                <a:latin typeface="Courier"/>
                <a:ea typeface="Courier"/>
                <a:cs typeface="Courier"/>
                <a:sym typeface="Courier"/>
              </a:rPr>
              <a:t>RETURN</a:t>
            </a:r>
            <a:r>
              <a:rPr lang="en-GB" sz="1200">
                <a:solidFill>
                  <a:schemeClr val="dk1"/>
                </a:solidFill>
                <a:latin typeface="Courier"/>
                <a:ea typeface="Courier"/>
                <a:cs typeface="Courier"/>
                <a:sym typeface="Courier"/>
              </a:rPr>
              <a:t> </a:t>
            </a:r>
            <a:r>
              <a:rPr i="1" lang="en-GB" sz="1200">
                <a:solidFill>
                  <a:schemeClr val="dk1"/>
                </a:solidFill>
                <a:latin typeface="Courier"/>
                <a:ea typeface="Courier"/>
                <a:cs typeface="Courier"/>
                <a:sym typeface="Courier"/>
              </a:rPr>
              <a:t>BEST POSITION,  BEST VALUE</a:t>
            </a:r>
            <a:r>
              <a:rPr lang="en-GB" sz="1200">
                <a:solidFill>
                  <a:schemeClr val="dk1"/>
                </a:solidFill>
                <a:latin typeface="Courier"/>
                <a:ea typeface="Courier"/>
                <a:cs typeface="Courier"/>
                <a:sym typeface="Courier"/>
              </a:rPr>
              <a:t>   </a:t>
            </a:r>
            <a:r>
              <a:rPr lang="en-GB" sz="1200">
                <a:solidFill>
                  <a:schemeClr val="dk1"/>
                </a:solidFill>
                <a:latin typeface="Calibri"/>
                <a:ea typeface="Calibri"/>
                <a:cs typeface="Calibri"/>
                <a:sym typeface="Calibri"/>
              </a:rPr>
              <a:t>    </a:t>
            </a:r>
            <a:endParaRPr sz="1200"/>
          </a:p>
        </p:txBody>
      </p:sp>
      <p:sp>
        <p:nvSpPr>
          <p:cNvPr id="139" name="Google Shape;13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Genetic Algorithm</a:t>
            </a:r>
            <a:endParaRPr/>
          </a:p>
        </p:txBody>
      </p:sp>
      <p:sp>
        <p:nvSpPr>
          <p:cNvPr id="145" name="Google Shape;14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164800" y="76200"/>
            <a:ext cx="8668874" cy="4991099"/>
          </a:xfrm>
          <a:prstGeom prst="rect">
            <a:avLst/>
          </a:prstGeom>
          <a:noFill/>
          <a:ln>
            <a:noFill/>
          </a:ln>
        </p:spPr>
      </p:pic>
      <p:sp>
        <p:nvSpPr>
          <p:cNvPr id="151" name="Google Shape;15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57" name="Google Shape;157;p28"/>
          <p:cNvPicPr preferRelativeResize="0"/>
          <p:nvPr/>
        </p:nvPicPr>
        <p:blipFill>
          <a:blip r:embed="rId3">
            <a:alphaModFix/>
          </a:blip>
          <a:stretch>
            <a:fillRect/>
          </a:stretch>
        </p:blipFill>
        <p:spPr>
          <a:xfrm>
            <a:off x="152400" y="152400"/>
            <a:ext cx="8839201" cy="114337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9"/>
          <p:cNvPicPr preferRelativeResize="0"/>
          <p:nvPr/>
        </p:nvPicPr>
        <p:blipFill rotWithShape="1">
          <a:blip r:embed="rId3">
            <a:alphaModFix/>
          </a:blip>
          <a:srcRect b="3178" l="0" r="1912" t="3074"/>
          <a:stretch/>
        </p:blipFill>
        <p:spPr>
          <a:xfrm>
            <a:off x="114700" y="108475"/>
            <a:ext cx="3922575" cy="2268075"/>
          </a:xfrm>
          <a:prstGeom prst="rect">
            <a:avLst/>
          </a:prstGeom>
          <a:noFill/>
          <a:ln>
            <a:noFill/>
          </a:ln>
        </p:spPr>
      </p:pic>
      <p:pic>
        <p:nvPicPr>
          <p:cNvPr id="163" name="Google Shape;163;p29"/>
          <p:cNvPicPr preferRelativeResize="0"/>
          <p:nvPr/>
        </p:nvPicPr>
        <p:blipFill rotWithShape="1">
          <a:blip r:embed="rId4">
            <a:alphaModFix/>
          </a:blip>
          <a:srcRect b="4073" l="1943" r="2326" t="2721"/>
          <a:stretch/>
        </p:blipFill>
        <p:spPr>
          <a:xfrm>
            <a:off x="4854125" y="40287"/>
            <a:ext cx="3990851" cy="2336250"/>
          </a:xfrm>
          <a:prstGeom prst="rect">
            <a:avLst/>
          </a:prstGeom>
          <a:noFill/>
          <a:ln>
            <a:noFill/>
          </a:ln>
        </p:spPr>
      </p:pic>
      <p:pic>
        <p:nvPicPr>
          <p:cNvPr id="164" name="Google Shape;164;p29"/>
          <p:cNvPicPr preferRelativeResize="0"/>
          <p:nvPr/>
        </p:nvPicPr>
        <p:blipFill rotWithShape="1">
          <a:blip r:embed="rId5">
            <a:alphaModFix/>
          </a:blip>
          <a:srcRect b="3496" l="2339" r="2539" t="3505"/>
          <a:stretch/>
        </p:blipFill>
        <p:spPr>
          <a:xfrm>
            <a:off x="148725" y="2701875"/>
            <a:ext cx="3854525" cy="2185750"/>
          </a:xfrm>
          <a:prstGeom prst="rect">
            <a:avLst/>
          </a:prstGeom>
          <a:noFill/>
          <a:ln>
            <a:noFill/>
          </a:ln>
        </p:spPr>
      </p:pic>
      <p:pic>
        <p:nvPicPr>
          <p:cNvPr id="165" name="Google Shape;165;p29"/>
          <p:cNvPicPr preferRelativeResize="0"/>
          <p:nvPr/>
        </p:nvPicPr>
        <p:blipFill rotWithShape="1">
          <a:blip r:embed="rId6">
            <a:alphaModFix/>
          </a:blip>
          <a:srcRect b="2739" l="2134" r="2134" t="1813"/>
          <a:stretch/>
        </p:blipFill>
        <p:spPr>
          <a:xfrm>
            <a:off x="4854125" y="2626625"/>
            <a:ext cx="3990851" cy="2336250"/>
          </a:xfrm>
          <a:prstGeom prst="rect">
            <a:avLst/>
          </a:prstGeom>
          <a:noFill/>
          <a:ln>
            <a:noFill/>
          </a:ln>
        </p:spPr>
      </p:pic>
      <p:sp>
        <p:nvSpPr>
          <p:cNvPr id="166" name="Google Shape;16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67" name="Google Shape;167;p29"/>
          <p:cNvPicPr preferRelativeResize="0"/>
          <p:nvPr/>
        </p:nvPicPr>
        <p:blipFill>
          <a:blip r:embed="rId7">
            <a:alphaModFix/>
          </a:blip>
          <a:stretch>
            <a:fillRect/>
          </a:stretch>
        </p:blipFill>
        <p:spPr>
          <a:xfrm>
            <a:off x="210700" y="3428025"/>
            <a:ext cx="142875" cy="733425"/>
          </a:xfrm>
          <a:prstGeom prst="rect">
            <a:avLst/>
          </a:prstGeom>
          <a:noFill/>
          <a:ln>
            <a:noFill/>
          </a:ln>
        </p:spPr>
      </p:pic>
      <p:pic>
        <p:nvPicPr>
          <p:cNvPr id="168" name="Google Shape;168;p29"/>
          <p:cNvPicPr preferRelativeResize="0"/>
          <p:nvPr/>
        </p:nvPicPr>
        <p:blipFill>
          <a:blip r:embed="rId7">
            <a:alphaModFix/>
          </a:blip>
          <a:stretch>
            <a:fillRect/>
          </a:stretch>
        </p:blipFill>
        <p:spPr>
          <a:xfrm>
            <a:off x="4948875" y="3428038"/>
            <a:ext cx="142875" cy="733425"/>
          </a:xfrm>
          <a:prstGeom prst="rect">
            <a:avLst/>
          </a:prstGeom>
          <a:noFill/>
          <a:ln>
            <a:noFill/>
          </a:ln>
        </p:spPr>
      </p:pic>
      <p:pic>
        <p:nvPicPr>
          <p:cNvPr id="169" name="Google Shape;169;p29"/>
          <p:cNvPicPr preferRelativeResize="0"/>
          <p:nvPr/>
        </p:nvPicPr>
        <p:blipFill>
          <a:blip r:embed="rId8">
            <a:alphaModFix/>
          </a:blip>
          <a:stretch>
            <a:fillRect/>
          </a:stretch>
        </p:blipFill>
        <p:spPr>
          <a:xfrm>
            <a:off x="2045000" y="4663225"/>
            <a:ext cx="548700" cy="152725"/>
          </a:xfrm>
          <a:prstGeom prst="rect">
            <a:avLst/>
          </a:prstGeom>
          <a:noFill/>
          <a:ln>
            <a:noFill/>
          </a:ln>
        </p:spPr>
      </p:pic>
      <p:pic>
        <p:nvPicPr>
          <p:cNvPr id="170" name="Google Shape;170;p29"/>
          <p:cNvPicPr preferRelativeResize="0"/>
          <p:nvPr/>
        </p:nvPicPr>
        <p:blipFill>
          <a:blip r:embed="rId9">
            <a:alphaModFix/>
          </a:blip>
          <a:stretch>
            <a:fillRect/>
          </a:stretch>
        </p:blipFill>
        <p:spPr>
          <a:xfrm>
            <a:off x="6742325" y="4704725"/>
            <a:ext cx="669275" cy="18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2265262" y="1308850"/>
            <a:ext cx="4613475" cy="2774225"/>
          </a:xfrm>
          <a:prstGeom prst="rect">
            <a:avLst/>
          </a:prstGeom>
          <a:noFill/>
          <a:ln>
            <a:noFill/>
          </a:ln>
        </p:spPr>
      </p:pic>
      <p:sp>
        <p:nvSpPr>
          <p:cNvPr id="176" name="Google Shape;17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3" y="197225"/>
            <a:ext cx="2983775" cy="1994275"/>
          </a:xfrm>
          <a:prstGeom prst="rect">
            <a:avLst/>
          </a:prstGeom>
          <a:noFill/>
          <a:ln>
            <a:noFill/>
          </a:ln>
        </p:spPr>
      </p:pic>
      <p:pic>
        <p:nvPicPr>
          <p:cNvPr id="182" name="Google Shape;182;p31"/>
          <p:cNvPicPr preferRelativeResize="0"/>
          <p:nvPr/>
        </p:nvPicPr>
        <p:blipFill>
          <a:blip r:embed="rId4">
            <a:alphaModFix/>
          </a:blip>
          <a:stretch>
            <a:fillRect/>
          </a:stretch>
        </p:blipFill>
        <p:spPr>
          <a:xfrm>
            <a:off x="3080123" y="197225"/>
            <a:ext cx="2983775" cy="1994258"/>
          </a:xfrm>
          <a:prstGeom prst="rect">
            <a:avLst/>
          </a:prstGeom>
          <a:noFill/>
          <a:ln>
            <a:noFill/>
          </a:ln>
        </p:spPr>
      </p:pic>
      <p:pic>
        <p:nvPicPr>
          <p:cNvPr id="183" name="Google Shape;183;p31"/>
          <p:cNvPicPr preferRelativeResize="0"/>
          <p:nvPr/>
        </p:nvPicPr>
        <p:blipFill>
          <a:blip r:embed="rId5">
            <a:alphaModFix/>
          </a:blip>
          <a:stretch>
            <a:fillRect/>
          </a:stretch>
        </p:blipFill>
        <p:spPr>
          <a:xfrm>
            <a:off x="1244075" y="2710700"/>
            <a:ext cx="3327933" cy="2190750"/>
          </a:xfrm>
          <a:prstGeom prst="rect">
            <a:avLst/>
          </a:prstGeom>
          <a:noFill/>
          <a:ln>
            <a:noFill/>
          </a:ln>
        </p:spPr>
      </p:pic>
      <p:pic>
        <p:nvPicPr>
          <p:cNvPr id="184" name="Google Shape;184;p31"/>
          <p:cNvPicPr preferRelativeResize="0"/>
          <p:nvPr/>
        </p:nvPicPr>
        <p:blipFill>
          <a:blip r:embed="rId6">
            <a:alphaModFix/>
          </a:blip>
          <a:stretch>
            <a:fillRect/>
          </a:stretch>
        </p:blipFill>
        <p:spPr>
          <a:xfrm>
            <a:off x="4941583" y="2710700"/>
            <a:ext cx="3277763" cy="2190750"/>
          </a:xfrm>
          <a:prstGeom prst="rect">
            <a:avLst/>
          </a:prstGeom>
          <a:noFill/>
          <a:ln>
            <a:noFill/>
          </a:ln>
        </p:spPr>
      </p:pic>
      <p:pic>
        <p:nvPicPr>
          <p:cNvPr id="185" name="Google Shape;185;p31"/>
          <p:cNvPicPr preferRelativeResize="0"/>
          <p:nvPr/>
        </p:nvPicPr>
        <p:blipFill>
          <a:blip r:embed="rId7">
            <a:alphaModFix/>
          </a:blip>
          <a:stretch>
            <a:fillRect/>
          </a:stretch>
        </p:blipFill>
        <p:spPr>
          <a:xfrm>
            <a:off x="6160250" y="197225"/>
            <a:ext cx="3029472" cy="1994275"/>
          </a:xfrm>
          <a:prstGeom prst="rect">
            <a:avLst/>
          </a:prstGeom>
          <a:noFill/>
          <a:ln>
            <a:noFill/>
          </a:ln>
        </p:spPr>
      </p:pic>
      <p:sp>
        <p:nvSpPr>
          <p:cNvPr id="186" name="Google Shape;186;p31"/>
          <p:cNvSpPr txBox="1"/>
          <p:nvPr/>
        </p:nvSpPr>
        <p:spPr>
          <a:xfrm>
            <a:off x="3514200" y="4776400"/>
            <a:ext cx="22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Changing Random Seed</a:t>
            </a:r>
            <a:endParaRPr/>
          </a:p>
        </p:txBody>
      </p:sp>
      <p:sp>
        <p:nvSpPr>
          <p:cNvPr id="187" name="Google Shape;18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2"/>
          <p:cNvPicPr preferRelativeResize="0"/>
          <p:nvPr/>
        </p:nvPicPr>
        <p:blipFill>
          <a:blip r:embed="rId3">
            <a:alphaModFix/>
          </a:blip>
          <a:stretch>
            <a:fillRect/>
          </a:stretch>
        </p:blipFill>
        <p:spPr>
          <a:xfrm>
            <a:off x="152400" y="152400"/>
            <a:ext cx="2802600" cy="1844925"/>
          </a:xfrm>
          <a:prstGeom prst="rect">
            <a:avLst/>
          </a:prstGeom>
          <a:noFill/>
          <a:ln>
            <a:noFill/>
          </a:ln>
        </p:spPr>
      </p:pic>
      <p:pic>
        <p:nvPicPr>
          <p:cNvPr id="193" name="Google Shape;193;p32"/>
          <p:cNvPicPr preferRelativeResize="0"/>
          <p:nvPr/>
        </p:nvPicPr>
        <p:blipFill>
          <a:blip r:embed="rId4">
            <a:alphaModFix/>
          </a:blip>
          <a:stretch>
            <a:fillRect/>
          </a:stretch>
        </p:blipFill>
        <p:spPr>
          <a:xfrm>
            <a:off x="3118025" y="138287"/>
            <a:ext cx="2802600" cy="1873151"/>
          </a:xfrm>
          <a:prstGeom prst="rect">
            <a:avLst/>
          </a:prstGeom>
          <a:noFill/>
          <a:ln>
            <a:noFill/>
          </a:ln>
        </p:spPr>
      </p:pic>
      <p:pic>
        <p:nvPicPr>
          <p:cNvPr id="194" name="Google Shape;194;p32"/>
          <p:cNvPicPr preferRelativeResize="0"/>
          <p:nvPr/>
        </p:nvPicPr>
        <p:blipFill>
          <a:blip r:embed="rId5">
            <a:alphaModFix/>
          </a:blip>
          <a:stretch>
            <a:fillRect/>
          </a:stretch>
        </p:blipFill>
        <p:spPr>
          <a:xfrm>
            <a:off x="797850" y="2477625"/>
            <a:ext cx="3277763" cy="2190750"/>
          </a:xfrm>
          <a:prstGeom prst="rect">
            <a:avLst/>
          </a:prstGeom>
          <a:noFill/>
          <a:ln>
            <a:noFill/>
          </a:ln>
        </p:spPr>
      </p:pic>
      <p:pic>
        <p:nvPicPr>
          <p:cNvPr id="195" name="Google Shape;195;p32"/>
          <p:cNvPicPr preferRelativeResize="0"/>
          <p:nvPr/>
        </p:nvPicPr>
        <p:blipFill>
          <a:blip r:embed="rId6">
            <a:alphaModFix/>
          </a:blip>
          <a:stretch>
            <a:fillRect/>
          </a:stretch>
        </p:blipFill>
        <p:spPr>
          <a:xfrm>
            <a:off x="4837613" y="2477625"/>
            <a:ext cx="3277763" cy="2190750"/>
          </a:xfrm>
          <a:prstGeom prst="rect">
            <a:avLst/>
          </a:prstGeom>
          <a:noFill/>
          <a:ln>
            <a:noFill/>
          </a:ln>
        </p:spPr>
      </p:pic>
      <p:pic>
        <p:nvPicPr>
          <p:cNvPr id="196" name="Google Shape;196;p32"/>
          <p:cNvPicPr preferRelativeResize="0"/>
          <p:nvPr/>
        </p:nvPicPr>
        <p:blipFill>
          <a:blip r:embed="rId7">
            <a:alphaModFix/>
          </a:blip>
          <a:stretch>
            <a:fillRect/>
          </a:stretch>
        </p:blipFill>
        <p:spPr>
          <a:xfrm>
            <a:off x="5920625" y="138275"/>
            <a:ext cx="2802600" cy="1873172"/>
          </a:xfrm>
          <a:prstGeom prst="rect">
            <a:avLst/>
          </a:prstGeom>
          <a:noFill/>
          <a:ln>
            <a:noFill/>
          </a:ln>
        </p:spPr>
      </p:pic>
      <p:sp>
        <p:nvSpPr>
          <p:cNvPr id="197" name="Google Shape;197;p32"/>
          <p:cNvSpPr txBox="1"/>
          <p:nvPr/>
        </p:nvSpPr>
        <p:spPr>
          <a:xfrm>
            <a:off x="3729325" y="4632950"/>
            <a:ext cx="20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Changing n_iter</a:t>
            </a:r>
            <a:endParaRPr/>
          </a:p>
        </p:txBody>
      </p:sp>
      <p:sp>
        <p:nvSpPr>
          <p:cNvPr id="198" name="Google Shape;19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51800" y="358625"/>
            <a:ext cx="8163600" cy="453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b="1" i="1" lang="en-GB" sz="2000">
                <a:latin typeface="Lobster"/>
                <a:ea typeface="Lobster"/>
                <a:cs typeface="Lobster"/>
                <a:sym typeface="Lobster"/>
              </a:rPr>
              <a:t>Problem statement:</a:t>
            </a:r>
            <a:endParaRPr b="1" i="1" sz="2000">
              <a:latin typeface="Lobster"/>
              <a:ea typeface="Lobster"/>
              <a:cs typeface="Lobster"/>
              <a:sym typeface="Lobster"/>
            </a:endParaRPr>
          </a:p>
        </p:txBody>
      </p:sp>
      <p:sp>
        <p:nvSpPr>
          <p:cNvPr id="67" name="Google Shape;67;p15"/>
          <p:cNvSpPr txBox="1"/>
          <p:nvPr>
            <p:ph idx="1" type="body"/>
          </p:nvPr>
        </p:nvSpPr>
        <p:spPr>
          <a:xfrm>
            <a:off x="351800" y="812000"/>
            <a:ext cx="8539500" cy="40041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just">
              <a:spcBef>
                <a:spcPts val="0"/>
              </a:spcBef>
              <a:spcAft>
                <a:spcPts val="0"/>
              </a:spcAft>
              <a:buClr>
                <a:schemeClr val="dk1"/>
              </a:buClr>
              <a:buSzPct val="29166"/>
              <a:buFont typeface="Arial"/>
              <a:buNone/>
            </a:pPr>
            <a:r>
              <a:rPr lang="en-GB" sz="7200">
                <a:latin typeface="Nunito"/>
                <a:ea typeface="Nunito"/>
                <a:cs typeface="Nunito"/>
                <a:sym typeface="Nunito"/>
              </a:rPr>
              <a:t>Place the given light sources in such a way that it illuminates the wall with uniform intensity</a:t>
            </a:r>
            <a:endParaRPr sz="7200">
              <a:latin typeface="Nunito"/>
              <a:ea typeface="Nunito"/>
              <a:cs typeface="Nunito"/>
              <a:sym typeface="Nunito"/>
            </a:endParaRPr>
          </a:p>
          <a:p>
            <a:pPr indent="0" lvl="0" marL="0" rtl="0" algn="l">
              <a:spcBef>
                <a:spcPts val="400"/>
              </a:spcBef>
              <a:spcAft>
                <a:spcPts val="0"/>
              </a:spcAft>
              <a:buClr>
                <a:schemeClr val="dk1"/>
              </a:buClr>
              <a:buSzPct val="37500"/>
              <a:buFont typeface="Arial"/>
              <a:buNone/>
            </a:pPr>
            <a:r>
              <a:t/>
            </a:r>
            <a:endParaRPr sz="5600"/>
          </a:p>
          <a:p>
            <a:pPr indent="0" lvl="0" marL="0" rtl="0" algn="l">
              <a:spcBef>
                <a:spcPts val="400"/>
              </a:spcBef>
              <a:spcAft>
                <a:spcPts val="0"/>
              </a:spcAft>
              <a:buClr>
                <a:schemeClr val="dk1"/>
              </a:buClr>
              <a:buSzPct val="26249"/>
              <a:buFont typeface="Arial"/>
              <a:buNone/>
            </a:pPr>
            <a:r>
              <a:rPr b="1" i="1" lang="en-GB" sz="8000">
                <a:latin typeface="Lobster"/>
                <a:ea typeface="Lobster"/>
                <a:cs typeface="Lobster"/>
                <a:sym typeface="Lobster"/>
              </a:rPr>
              <a:t>Assumptions:</a:t>
            </a:r>
            <a:endParaRPr sz="8000">
              <a:latin typeface="Lobster"/>
              <a:ea typeface="Lobster"/>
              <a:cs typeface="Lobster"/>
              <a:sym typeface="Lobster"/>
            </a:endParaRPr>
          </a:p>
          <a:p>
            <a:pPr indent="-188300" lvl="0" marL="254000" rtl="0" algn="just">
              <a:spcBef>
                <a:spcPts val="400"/>
              </a:spcBef>
              <a:spcAft>
                <a:spcPts val="0"/>
              </a:spcAft>
              <a:buSzPct val="100000"/>
              <a:buFont typeface="Nunito"/>
              <a:buChar char="●"/>
            </a:pPr>
            <a:r>
              <a:rPr lang="en-GB" sz="7200">
                <a:latin typeface="Nunito"/>
                <a:ea typeface="Nunito"/>
                <a:cs typeface="Nunito"/>
                <a:sym typeface="Nunito"/>
              </a:rPr>
              <a:t>Dimensions of the room, total number of bulbs, power of each bulb are to be provided by user while using the optimizer designed (3 ≤ n ≤ 5)</a:t>
            </a:r>
            <a:endParaRPr sz="7200">
              <a:latin typeface="Nunito"/>
              <a:ea typeface="Nunito"/>
              <a:cs typeface="Nunito"/>
              <a:sym typeface="Nunito"/>
            </a:endParaRPr>
          </a:p>
          <a:p>
            <a:pPr indent="-188300" lvl="0" marL="254000" rtl="0" algn="just">
              <a:spcBef>
                <a:spcPts val="400"/>
              </a:spcBef>
              <a:spcAft>
                <a:spcPts val="0"/>
              </a:spcAft>
              <a:buSzPct val="100000"/>
              <a:buFont typeface="Nunito"/>
              <a:buChar char="●"/>
            </a:pPr>
            <a:r>
              <a:rPr lang="en-GB" sz="7200">
                <a:latin typeface="Nunito"/>
                <a:ea typeface="Nunito"/>
                <a:cs typeface="Nunito"/>
                <a:sym typeface="Nunito"/>
              </a:rPr>
              <a:t>Here a, b, c are dimensions of room provided by the user</a:t>
            </a:r>
            <a:endParaRPr sz="7200">
              <a:latin typeface="Nunito"/>
              <a:ea typeface="Nunito"/>
              <a:cs typeface="Nunito"/>
              <a:sym typeface="Nunito"/>
            </a:endParaRPr>
          </a:p>
          <a:p>
            <a:pPr indent="-188300" lvl="0" marL="254000" rtl="0" algn="just">
              <a:spcBef>
                <a:spcPts val="400"/>
              </a:spcBef>
              <a:spcAft>
                <a:spcPts val="0"/>
              </a:spcAft>
              <a:buSzPct val="100000"/>
              <a:buFont typeface="Nunito"/>
              <a:buChar char="●"/>
            </a:pPr>
            <a:r>
              <a:rPr lang="en-GB" sz="7200">
                <a:latin typeface="Nunito"/>
                <a:ea typeface="Nunito"/>
                <a:cs typeface="Nunito"/>
                <a:sym typeface="Nunito"/>
              </a:rPr>
              <a:t>Walls are non-reflective</a:t>
            </a:r>
            <a:endParaRPr sz="7200">
              <a:latin typeface="Nunito"/>
              <a:ea typeface="Nunito"/>
              <a:cs typeface="Nunito"/>
              <a:sym typeface="Nunito"/>
            </a:endParaRPr>
          </a:p>
          <a:p>
            <a:pPr indent="-188300" lvl="0" marL="254000" rtl="0" algn="just">
              <a:spcBef>
                <a:spcPts val="400"/>
              </a:spcBef>
              <a:spcAft>
                <a:spcPts val="0"/>
              </a:spcAft>
              <a:buSzPct val="100000"/>
              <a:buFont typeface="Nunito"/>
              <a:buChar char="●"/>
            </a:pPr>
            <a:r>
              <a:rPr lang="en-GB" sz="7200">
                <a:latin typeface="Nunito"/>
                <a:ea typeface="Nunito"/>
                <a:cs typeface="Nunito"/>
                <a:sym typeface="Nunito"/>
              </a:rPr>
              <a:t>Light bulbs are considered to be point sources which are used for lighting</a:t>
            </a:r>
            <a:endParaRPr sz="7200">
              <a:latin typeface="Nunito"/>
              <a:ea typeface="Nunito"/>
              <a:cs typeface="Nunito"/>
              <a:sym typeface="Nunito"/>
            </a:endParaRPr>
          </a:p>
          <a:p>
            <a:pPr indent="-188300" lvl="0" marL="254000" rtl="0" algn="just">
              <a:spcBef>
                <a:spcPts val="400"/>
              </a:spcBef>
              <a:spcAft>
                <a:spcPts val="0"/>
              </a:spcAft>
              <a:buSzPct val="100000"/>
              <a:buFont typeface="Nunito"/>
              <a:buChar char="●"/>
            </a:pPr>
            <a:r>
              <a:rPr lang="en-GB" sz="7200">
                <a:latin typeface="Nunito"/>
                <a:ea typeface="Nunito"/>
                <a:cs typeface="Nunito"/>
                <a:sym typeface="Nunito"/>
              </a:rPr>
              <a:t>Thickness of the walls is considered very small. Wall is opaque (you can’t see through the other side of the wall)</a:t>
            </a:r>
            <a:endParaRPr sz="7200">
              <a:latin typeface="Nunito"/>
              <a:ea typeface="Nunito"/>
              <a:cs typeface="Nunito"/>
              <a:sym typeface="Nunito"/>
            </a:endParaRPr>
          </a:p>
          <a:p>
            <a:pPr indent="-188300" lvl="0" marL="254000" rtl="0" algn="just">
              <a:spcBef>
                <a:spcPts val="400"/>
              </a:spcBef>
              <a:spcAft>
                <a:spcPts val="0"/>
              </a:spcAft>
              <a:buSzPct val="100000"/>
              <a:buFont typeface="Nunito"/>
              <a:buChar char="●"/>
            </a:pPr>
            <a:r>
              <a:rPr lang="en-GB" sz="7200">
                <a:latin typeface="Nunito"/>
                <a:ea typeface="Nunito"/>
                <a:cs typeface="Nunito"/>
                <a:sym typeface="Nunito"/>
              </a:rPr>
              <a:t>We will calculate the intensity for discrete points equally distributed on the wall</a:t>
            </a:r>
            <a:endParaRPr sz="7200">
              <a:latin typeface="Nunito"/>
              <a:ea typeface="Nunito"/>
              <a:cs typeface="Nunito"/>
              <a:sym typeface="Nunito"/>
            </a:endParaRPr>
          </a:p>
          <a:p>
            <a:pPr indent="0" lvl="0" marL="0" rtl="0" algn="just">
              <a:spcBef>
                <a:spcPts val="400"/>
              </a:spcBef>
              <a:spcAft>
                <a:spcPts val="0"/>
              </a:spcAft>
              <a:buNone/>
            </a:pPr>
            <a:r>
              <a:t/>
            </a:r>
            <a:endParaRPr sz="1700">
              <a:latin typeface="Nunito"/>
              <a:ea typeface="Nunito"/>
              <a:cs typeface="Nunito"/>
              <a:sym typeface="Nunito"/>
            </a:endParaRPr>
          </a:p>
          <a:p>
            <a:pPr indent="-114300" lvl="0" marL="254000" rtl="0" algn="l">
              <a:spcBef>
                <a:spcPts val="400"/>
              </a:spcBef>
              <a:spcAft>
                <a:spcPts val="0"/>
              </a:spcAft>
              <a:buClr>
                <a:schemeClr val="dk1"/>
              </a:buClr>
              <a:buSzPct val="123529"/>
              <a:buFont typeface="Arial"/>
              <a:buNone/>
            </a:pPr>
            <a:r>
              <a:t/>
            </a:r>
            <a:endParaRPr sz="1700"/>
          </a:p>
          <a:p>
            <a:pPr indent="-114300" lvl="0" marL="254000" rtl="0" algn="l">
              <a:spcBef>
                <a:spcPts val="400"/>
              </a:spcBef>
              <a:spcAft>
                <a:spcPts val="0"/>
              </a:spcAft>
              <a:buClr>
                <a:schemeClr val="dk1"/>
              </a:buClr>
              <a:buSzPct val="123529"/>
              <a:buFont typeface="Arial"/>
              <a:buNone/>
            </a:pPr>
            <a:r>
              <a:t/>
            </a:r>
            <a:endParaRPr sz="1700"/>
          </a:p>
        </p:txBody>
      </p:sp>
      <p:sp>
        <p:nvSpPr>
          <p:cNvPr id="68" name="Google Shape;68;p15"/>
          <p:cNvSpPr txBox="1"/>
          <p:nvPr>
            <p:ph idx="12" type="sldNum"/>
          </p:nvPr>
        </p:nvSpPr>
        <p:spPr>
          <a:xfrm>
            <a:off x="6553200" y="4683919"/>
            <a:ext cx="2133600" cy="357000"/>
          </a:xfrm>
          <a:prstGeom prst="rect">
            <a:avLst/>
          </a:prstGeom>
        </p:spPr>
        <p:txBody>
          <a:bodyPr anchorCtr="0" anchor="t"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3"/>
          <p:cNvPicPr preferRelativeResize="0"/>
          <p:nvPr/>
        </p:nvPicPr>
        <p:blipFill>
          <a:blip r:embed="rId3">
            <a:alphaModFix/>
          </a:blip>
          <a:stretch>
            <a:fillRect/>
          </a:stretch>
        </p:blipFill>
        <p:spPr>
          <a:xfrm>
            <a:off x="152400" y="152400"/>
            <a:ext cx="2895600" cy="1935325"/>
          </a:xfrm>
          <a:prstGeom prst="rect">
            <a:avLst/>
          </a:prstGeom>
          <a:noFill/>
          <a:ln>
            <a:noFill/>
          </a:ln>
        </p:spPr>
      </p:pic>
      <p:pic>
        <p:nvPicPr>
          <p:cNvPr id="204" name="Google Shape;204;p33"/>
          <p:cNvPicPr preferRelativeResize="0"/>
          <p:nvPr/>
        </p:nvPicPr>
        <p:blipFill>
          <a:blip r:embed="rId4">
            <a:alphaModFix/>
          </a:blip>
          <a:stretch>
            <a:fillRect/>
          </a:stretch>
        </p:blipFill>
        <p:spPr>
          <a:xfrm>
            <a:off x="3285575" y="141325"/>
            <a:ext cx="2895600" cy="1957485"/>
          </a:xfrm>
          <a:prstGeom prst="rect">
            <a:avLst/>
          </a:prstGeom>
          <a:noFill/>
          <a:ln>
            <a:noFill/>
          </a:ln>
        </p:spPr>
      </p:pic>
      <p:pic>
        <p:nvPicPr>
          <p:cNvPr id="205" name="Google Shape;205;p33"/>
          <p:cNvPicPr preferRelativeResize="0"/>
          <p:nvPr/>
        </p:nvPicPr>
        <p:blipFill>
          <a:blip r:embed="rId5">
            <a:alphaModFix/>
          </a:blip>
          <a:stretch>
            <a:fillRect/>
          </a:stretch>
        </p:blipFill>
        <p:spPr>
          <a:xfrm>
            <a:off x="1120600" y="2543175"/>
            <a:ext cx="3277763" cy="2190750"/>
          </a:xfrm>
          <a:prstGeom prst="rect">
            <a:avLst/>
          </a:prstGeom>
          <a:noFill/>
          <a:ln>
            <a:noFill/>
          </a:ln>
        </p:spPr>
      </p:pic>
      <p:pic>
        <p:nvPicPr>
          <p:cNvPr id="206" name="Google Shape;206;p33"/>
          <p:cNvPicPr preferRelativeResize="0"/>
          <p:nvPr/>
        </p:nvPicPr>
        <p:blipFill>
          <a:blip r:embed="rId6">
            <a:alphaModFix/>
          </a:blip>
          <a:stretch>
            <a:fillRect/>
          </a:stretch>
        </p:blipFill>
        <p:spPr>
          <a:xfrm>
            <a:off x="4927288" y="2571750"/>
            <a:ext cx="3235010" cy="2162175"/>
          </a:xfrm>
          <a:prstGeom prst="rect">
            <a:avLst/>
          </a:prstGeom>
          <a:noFill/>
          <a:ln>
            <a:noFill/>
          </a:ln>
        </p:spPr>
      </p:pic>
      <p:pic>
        <p:nvPicPr>
          <p:cNvPr id="207" name="Google Shape;207;p33"/>
          <p:cNvPicPr preferRelativeResize="0"/>
          <p:nvPr/>
        </p:nvPicPr>
        <p:blipFill>
          <a:blip r:embed="rId7">
            <a:alphaModFix/>
          </a:blip>
          <a:stretch>
            <a:fillRect/>
          </a:stretch>
        </p:blipFill>
        <p:spPr>
          <a:xfrm>
            <a:off x="6215250" y="141325"/>
            <a:ext cx="2928741" cy="1957475"/>
          </a:xfrm>
          <a:prstGeom prst="rect">
            <a:avLst/>
          </a:prstGeom>
          <a:noFill/>
          <a:ln>
            <a:noFill/>
          </a:ln>
        </p:spPr>
      </p:pic>
      <p:sp>
        <p:nvSpPr>
          <p:cNvPr id="208" name="Google Shape;208;p33"/>
          <p:cNvSpPr txBox="1"/>
          <p:nvPr/>
        </p:nvSpPr>
        <p:spPr>
          <a:xfrm>
            <a:off x="3962400" y="4776400"/>
            <a:ext cx="22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Changing n_bits</a:t>
            </a:r>
            <a:endParaRPr/>
          </a:p>
        </p:txBody>
      </p:sp>
      <p:sp>
        <p:nvSpPr>
          <p:cNvPr id="209" name="Google Shape;20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4"/>
          <p:cNvPicPr preferRelativeResize="0"/>
          <p:nvPr/>
        </p:nvPicPr>
        <p:blipFill>
          <a:blip r:embed="rId3">
            <a:alphaModFix/>
          </a:blip>
          <a:stretch>
            <a:fillRect/>
          </a:stretch>
        </p:blipFill>
        <p:spPr>
          <a:xfrm>
            <a:off x="152400" y="152400"/>
            <a:ext cx="2913525" cy="1932525"/>
          </a:xfrm>
          <a:prstGeom prst="rect">
            <a:avLst/>
          </a:prstGeom>
          <a:noFill/>
          <a:ln>
            <a:noFill/>
          </a:ln>
        </p:spPr>
      </p:pic>
      <p:pic>
        <p:nvPicPr>
          <p:cNvPr id="215" name="Google Shape;215;p34"/>
          <p:cNvPicPr preferRelativeResize="0"/>
          <p:nvPr/>
        </p:nvPicPr>
        <p:blipFill>
          <a:blip r:embed="rId4">
            <a:alphaModFix/>
          </a:blip>
          <a:stretch>
            <a:fillRect/>
          </a:stretch>
        </p:blipFill>
        <p:spPr>
          <a:xfrm>
            <a:off x="3256150" y="152400"/>
            <a:ext cx="2891398" cy="1932525"/>
          </a:xfrm>
          <a:prstGeom prst="rect">
            <a:avLst/>
          </a:prstGeom>
          <a:noFill/>
          <a:ln>
            <a:noFill/>
          </a:ln>
        </p:spPr>
      </p:pic>
      <p:pic>
        <p:nvPicPr>
          <p:cNvPr id="216" name="Google Shape;216;p34"/>
          <p:cNvPicPr preferRelativeResize="0"/>
          <p:nvPr/>
        </p:nvPicPr>
        <p:blipFill>
          <a:blip r:embed="rId5">
            <a:alphaModFix/>
          </a:blip>
          <a:stretch>
            <a:fillRect/>
          </a:stretch>
        </p:blipFill>
        <p:spPr>
          <a:xfrm>
            <a:off x="977150" y="2370050"/>
            <a:ext cx="3277763" cy="2190750"/>
          </a:xfrm>
          <a:prstGeom prst="rect">
            <a:avLst/>
          </a:prstGeom>
          <a:noFill/>
          <a:ln>
            <a:noFill/>
          </a:ln>
        </p:spPr>
      </p:pic>
      <p:pic>
        <p:nvPicPr>
          <p:cNvPr id="217" name="Google Shape;217;p34"/>
          <p:cNvPicPr preferRelativeResize="0"/>
          <p:nvPr/>
        </p:nvPicPr>
        <p:blipFill>
          <a:blip r:embed="rId6">
            <a:alphaModFix/>
          </a:blip>
          <a:stretch>
            <a:fillRect/>
          </a:stretch>
        </p:blipFill>
        <p:spPr>
          <a:xfrm>
            <a:off x="4963138" y="2370050"/>
            <a:ext cx="3277763" cy="2190750"/>
          </a:xfrm>
          <a:prstGeom prst="rect">
            <a:avLst/>
          </a:prstGeom>
          <a:noFill/>
          <a:ln>
            <a:noFill/>
          </a:ln>
        </p:spPr>
      </p:pic>
      <p:pic>
        <p:nvPicPr>
          <p:cNvPr id="218" name="Google Shape;218;p34"/>
          <p:cNvPicPr preferRelativeResize="0"/>
          <p:nvPr/>
        </p:nvPicPr>
        <p:blipFill>
          <a:blip r:embed="rId7">
            <a:alphaModFix/>
          </a:blip>
          <a:stretch>
            <a:fillRect/>
          </a:stretch>
        </p:blipFill>
        <p:spPr>
          <a:xfrm>
            <a:off x="6147550" y="152400"/>
            <a:ext cx="2891412" cy="1932525"/>
          </a:xfrm>
          <a:prstGeom prst="rect">
            <a:avLst/>
          </a:prstGeom>
          <a:noFill/>
          <a:ln>
            <a:noFill/>
          </a:ln>
        </p:spPr>
      </p:pic>
      <p:sp>
        <p:nvSpPr>
          <p:cNvPr id="219" name="Google Shape;219;p34"/>
          <p:cNvSpPr txBox="1"/>
          <p:nvPr/>
        </p:nvSpPr>
        <p:spPr>
          <a:xfrm>
            <a:off x="3872750" y="4525375"/>
            <a:ext cx="20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Changing r_cross</a:t>
            </a:r>
            <a:endParaRPr/>
          </a:p>
        </p:txBody>
      </p:sp>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5"/>
          <p:cNvPicPr preferRelativeResize="0"/>
          <p:nvPr/>
        </p:nvPicPr>
        <p:blipFill>
          <a:blip r:embed="rId3">
            <a:alphaModFix/>
          </a:blip>
          <a:stretch>
            <a:fillRect/>
          </a:stretch>
        </p:blipFill>
        <p:spPr>
          <a:xfrm>
            <a:off x="160475" y="86669"/>
            <a:ext cx="4196372" cy="2266205"/>
          </a:xfrm>
          <a:prstGeom prst="rect">
            <a:avLst/>
          </a:prstGeom>
          <a:noFill/>
          <a:ln cap="flat" cmpd="sng" w="9525">
            <a:solidFill>
              <a:schemeClr val="dk2"/>
            </a:solidFill>
            <a:prstDash val="solid"/>
            <a:round/>
            <a:headEnd len="sm" w="sm" type="none"/>
            <a:tailEnd len="sm" w="sm" type="none"/>
          </a:ln>
        </p:spPr>
      </p:pic>
      <p:pic>
        <p:nvPicPr>
          <p:cNvPr id="226" name="Google Shape;226;p35"/>
          <p:cNvPicPr preferRelativeResize="0"/>
          <p:nvPr/>
        </p:nvPicPr>
        <p:blipFill>
          <a:blip r:embed="rId4">
            <a:alphaModFix/>
          </a:blip>
          <a:stretch>
            <a:fillRect/>
          </a:stretch>
        </p:blipFill>
        <p:spPr>
          <a:xfrm>
            <a:off x="4937375" y="86675"/>
            <a:ext cx="4083773" cy="2266200"/>
          </a:xfrm>
          <a:prstGeom prst="rect">
            <a:avLst/>
          </a:prstGeom>
          <a:noFill/>
          <a:ln cap="flat" cmpd="sng" w="9525">
            <a:solidFill>
              <a:schemeClr val="dk2"/>
            </a:solidFill>
            <a:prstDash val="solid"/>
            <a:round/>
            <a:headEnd len="sm" w="sm" type="none"/>
            <a:tailEnd len="sm" w="sm" type="none"/>
          </a:ln>
        </p:spPr>
      </p:pic>
      <p:pic>
        <p:nvPicPr>
          <p:cNvPr id="227" name="Google Shape;227;p35"/>
          <p:cNvPicPr preferRelativeResize="0"/>
          <p:nvPr/>
        </p:nvPicPr>
        <p:blipFill>
          <a:blip r:embed="rId5">
            <a:alphaModFix/>
          </a:blip>
          <a:stretch>
            <a:fillRect/>
          </a:stretch>
        </p:blipFill>
        <p:spPr>
          <a:xfrm>
            <a:off x="160486" y="2790625"/>
            <a:ext cx="4196362" cy="2266200"/>
          </a:xfrm>
          <a:prstGeom prst="rect">
            <a:avLst/>
          </a:prstGeom>
          <a:noFill/>
          <a:ln cap="flat" cmpd="sng" w="9525">
            <a:solidFill>
              <a:schemeClr val="dk2"/>
            </a:solidFill>
            <a:prstDash val="solid"/>
            <a:round/>
            <a:headEnd len="sm" w="sm" type="none"/>
            <a:tailEnd len="sm" w="sm" type="none"/>
          </a:ln>
        </p:spPr>
      </p:pic>
      <p:pic>
        <p:nvPicPr>
          <p:cNvPr id="228" name="Google Shape;228;p35"/>
          <p:cNvPicPr preferRelativeResize="0"/>
          <p:nvPr/>
        </p:nvPicPr>
        <p:blipFill>
          <a:blip r:embed="rId6">
            <a:alphaModFix/>
          </a:blip>
          <a:stretch>
            <a:fillRect/>
          </a:stretch>
        </p:blipFill>
        <p:spPr>
          <a:xfrm>
            <a:off x="4937375" y="2724149"/>
            <a:ext cx="4083773" cy="2352874"/>
          </a:xfrm>
          <a:prstGeom prst="rect">
            <a:avLst/>
          </a:prstGeom>
          <a:noFill/>
          <a:ln cap="flat" cmpd="sng" w="9525">
            <a:solidFill>
              <a:schemeClr val="dk2"/>
            </a:solidFill>
            <a:prstDash val="solid"/>
            <a:round/>
            <a:headEnd len="sm" w="sm" type="none"/>
            <a:tailEnd len="sm" w="sm" type="none"/>
          </a:ln>
        </p:spPr>
      </p:pic>
      <p:sp>
        <p:nvSpPr>
          <p:cNvPr id="229" name="Google Shape;229;p35"/>
          <p:cNvSpPr txBox="1"/>
          <p:nvPr/>
        </p:nvSpPr>
        <p:spPr>
          <a:xfrm>
            <a:off x="3624675" y="2371650"/>
            <a:ext cx="22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Random Seed</a:t>
            </a:r>
            <a:endParaRPr b="1"/>
          </a:p>
        </p:txBody>
      </p:sp>
      <p:sp>
        <p:nvSpPr>
          <p:cNvPr id="230" name="Google Shape;23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6"/>
          <p:cNvPicPr preferRelativeResize="0"/>
          <p:nvPr/>
        </p:nvPicPr>
        <p:blipFill>
          <a:blip r:embed="rId3">
            <a:alphaModFix/>
          </a:blip>
          <a:stretch>
            <a:fillRect/>
          </a:stretch>
        </p:blipFill>
        <p:spPr>
          <a:xfrm>
            <a:off x="128575" y="65200"/>
            <a:ext cx="4271273" cy="2219001"/>
          </a:xfrm>
          <a:prstGeom prst="rect">
            <a:avLst/>
          </a:prstGeom>
          <a:noFill/>
          <a:ln cap="flat" cmpd="sng" w="9525">
            <a:solidFill>
              <a:schemeClr val="dk2"/>
            </a:solidFill>
            <a:prstDash val="solid"/>
            <a:round/>
            <a:headEnd len="sm" w="sm" type="none"/>
            <a:tailEnd len="sm" w="sm" type="none"/>
          </a:ln>
        </p:spPr>
      </p:pic>
      <p:pic>
        <p:nvPicPr>
          <p:cNvPr id="236" name="Google Shape;236;p36"/>
          <p:cNvPicPr preferRelativeResize="0"/>
          <p:nvPr/>
        </p:nvPicPr>
        <p:blipFill>
          <a:blip r:embed="rId4">
            <a:alphaModFix/>
          </a:blip>
          <a:stretch>
            <a:fillRect/>
          </a:stretch>
        </p:blipFill>
        <p:spPr>
          <a:xfrm>
            <a:off x="4793575" y="65200"/>
            <a:ext cx="4229699" cy="2219001"/>
          </a:xfrm>
          <a:prstGeom prst="rect">
            <a:avLst/>
          </a:prstGeom>
          <a:noFill/>
          <a:ln cap="flat" cmpd="sng" w="9525">
            <a:solidFill>
              <a:schemeClr val="dk2"/>
            </a:solidFill>
            <a:prstDash val="solid"/>
            <a:round/>
            <a:headEnd len="sm" w="sm" type="none"/>
            <a:tailEnd len="sm" w="sm" type="none"/>
          </a:ln>
        </p:spPr>
      </p:pic>
      <p:pic>
        <p:nvPicPr>
          <p:cNvPr id="237" name="Google Shape;237;p36"/>
          <p:cNvPicPr preferRelativeResize="0"/>
          <p:nvPr/>
        </p:nvPicPr>
        <p:blipFill>
          <a:blip r:embed="rId5">
            <a:alphaModFix/>
          </a:blip>
          <a:stretch>
            <a:fillRect/>
          </a:stretch>
        </p:blipFill>
        <p:spPr>
          <a:xfrm>
            <a:off x="128575" y="2772625"/>
            <a:ext cx="4271273" cy="2284200"/>
          </a:xfrm>
          <a:prstGeom prst="rect">
            <a:avLst/>
          </a:prstGeom>
          <a:noFill/>
          <a:ln cap="flat" cmpd="sng" w="9525">
            <a:solidFill>
              <a:schemeClr val="dk2"/>
            </a:solidFill>
            <a:prstDash val="solid"/>
            <a:round/>
            <a:headEnd len="sm" w="sm" type="none"/>
            <a:tailEnd len="sm" w="sm" type="none"/>
          </a:ln>
        </p:spPr>
      </p:pic>
      <p:pic>
        <p:nvPicPr>
          <p:cNvPr id="238" name="Google Shape;238;p36"/>
          <p:cNvPicPr preferRelativeResize="0"/>
          <p:nvPr/>
        </p:nvPicPr>
        <p:blipFill>
          <a:blip r:embed="rId6">
            <a:alphaModFix/>
          </a:blip>
          <a:stretch>
            <a:fillRect/>
          </a:stretch>
        </p:blipFill>
        <p:spPr>
          <a:xfrm>
            <a:off x="4853950" y="2772622"/>
            <a:ext cx="4229699" cy="2284202"/>
          </a:xfrm>
          <a:prstGeom prst="rect">
            <a:avLst/>
          </a:prstGeom>
          <a:noFill/>
          <a:ln cap="flat" cmpd="sng" w="9525">
            <a:solidFill>
              <a:schemeClr val="dk2"/>
            </a:solidFill>
            <a:prstDash val="solid"/>
            <a:round/>
            <a:headEnd len="sm" w="sm" type="none"/>
            <a:tailEnd len="sm" w="sm" type="none"/>
          </a:ln>
        </p:spPr>
      </p:pic>
      <p:sp>
        <p:nvSpPr>
          <p:cNvPr id="239" name="Google Shape;239;p36"/>
          <p:cNvSpPr txBox="1"/>
          <p:nvPr/>
        </p:nvSpPr>
        <p:spPr>
          <a:xfrm>
            <a:off x="3765200" y="2371650"/>
            <a:ext cx="20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n_iter</a:t>
            </a:r>
            <a:endParaRPr b="1"/>
          </a:p>
        </p:txBody>
      </p:sp>
      <p:sp>
        <p:nvSpPr>
          <p:cNvPr id="240" name="Google Shape;24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7"/>
          <p:cNvPicPr preferRelativeResize="0"/>
          <p:nvPr/>
        </p:nvPicPr>
        <p:blipFill>
          <a:blip r:embed="rId3">
            <a:alphaModFix/>
          </a:blip>
          <a:stretch>
            <a:fillRect/>
          </a:stretch>
        </p:blipFill>
        <p:spPr>
          <a:xfrm>
            <a:off x="60350" y="119250"/>
            <a:ext cx="4359276" cy="2267499"/>
          </a:xfrm>
          <a:prstGeom prst="rect">
            <a:avLst/>
          </a:prstGeom>
          <a:noFill/>
          <a:ln cap="flat" cmpd="sng" w="9525">
            <a:solidFill>
              <a:schemeClr val="dk2"/>
            </a:solidFill>
            <a:prstDash val="solid"/>
            <a:round/>
            <a:headEnd len="sm" w="sm" type="none"/>
            <a:tailEnd len="sm" w="sm" type="none"/>
          </a:ln>
        </p:spPr>
      </p:pic>
      <p:pic>
        <p:nvPicPr>
          <p:cNvPr id="246" name="Google Shape;246;p37"/>
          <p:cNvPicPr preferRelativeResize="0"/>
          <p:nvPr/>
        </p:nvPicPr>
        <p:blipFill>
          <a:blip r:embed="rId4">
            <a:alphaModFix/>
          </a:blip>
          <a:stretch>
            <a:fillRect/>
          </a:stretch>
        </p:blipFill>
        <p:spPr>
          <a:xfrm>
            <a:off x="4692675" y="119250"/>
            <a:ext cx="4359276" cy="2267499"/>
          </a:xfrm>
          <a:prstGeom prst="rect">
            <a:avLst/>
          </a:prstGeom>
          <a:noFill/>
          <a:ln cap="flat" cmpd="sng" w="9525">
            <a:solidFill>
              <a:schemeClr val="dk2"/>
            </a:solidFill>
            <a:prstDash val="solid"/>
            <a:round/>
            <a:headEnd len="sm" w="sm" type="none"/>
            <a:tailEnd len="sm" w="sm" type="none"/>
          </a:ln>
        </p:spPr>
      </p:pic>
      <p:pic>
        <p:nvPicPr>
          <p:cNvPr id="247" name="Google Shape;247;p37"/>
          <p:cNvPicPr preferRelativeResize="0"/>
          <p:nvPr/>
        </p:nvPicPr>
        <p:blipFill>
          <a:blip r:embed="rId5">
            <a:alphaModFix/>
          </a:blip>
          <a:stretch>
            <a:fillRect/>
          </a:stretch>
        </p:blipFill>
        <p:spPr>
          <a:xfrm>
            <a:off x="60350" y="2810825"/>
            <a:ext cx="4359276" cy="2267499"/>
          </a:xfrm>
          <a:prstGeom prst="rect">
            <a:avLst/>
          </a:prstGeom>
          <a:noFill/>
          <a:ln cap="flat" cmpd="sng" w="9525">
            <a:solidFill>
              <a:schemeClr val="dk2"/>
            </a:solidFill>
            <a:prstDash val="solid"/>
            <a:round/>
            <a:headEnd len="sm" w="sm" type="none"/>
            <a:tailEnd len="sm" w="sm" type="none"/>
          </a:ln>
        </p:spPr>
      </p:pic>
      <p:pic>
        <p:nvPicPr>
          <p:cNvPr id="248" name="Google Shape;248;p37"/>
          <p:cNvPicPr preferRelativeResize="0"/>
          <p:nvPr/>
        </p:nvPicPr>
        <p:blipFill>
          <a:blip r:embed="rId6">
            <a:alphaModFix/>
          </a:blip>
          <a:stretch>
            <a:fillRect/>
          </a:stretch>
        </p:blipFill>
        <p:spPr>
          <a:xfrm>
            <a:off x="4692675" y="2810825"/>
            <a:ext cx="4359276" cy="2246001"/>
          </a:xfrm>
          <a:prstGeom prst="rect">
            <a:avLst/>
          </a:prstGeom>
          <a:noFill/>
          <a:ln cap="flat" cmpd="sng" w="9525">
            <a:solidFill>
              <a:schemeClr val="dk2"/>
            </a:solidFill>
            <a:prstDash val="solid"/>
            <a:round/>
            <a:headEnd len="sm" w="sm" type="none"/>
            <a:tailEnd len="sm" w="sm" type="none"/>
          </a:ln>
        </p:spPr>
      </p:pic>
      <p:sp>
        <p:nvSpPr>
          <p:cNvPr id="249" name="Google Shape;249;p37"/>
          <p:cNvSpPr txBox="1"/>
          <p:nvPr/>
        </p:nvSpPr>
        <p:spPr>
          <a:xfrm>
            <a:off x="3693475" y="2371650"/>
            <a:ext cx="22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n_bits</a:t>
            </a:r>
            <a:endParaRPr b="1"/>
          </a:p>
        </p:txBody>
      </p:sp>
      <p:sp>
        <p:nvSpPr>
          <p:cNvPr id="250" name="Google Shape;25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blip>
          <a:stretch>
            <a:fillRect/>
          </a:stretch>
        </p:blipFill>
        <p:spPr>
          <a:xfrm>
            <a:off x="61950" y="61975"/>
            <a:ext cx="4361027" cy="2257324"/>
          </a:xfrm>
          <a:prstGeom prst="rect">
            <a:avLst/>
          </a:prstGeom>
          <a:noFill/>
          <a:ln cap="flat" cmpd="sng" w="9525">
            <a:solidFill>
              <a:schemeClr val="dk2"/>
            </a:solidFill>
            <a:prstDash val="solid"/>
            <a:round/>
            <a:headEnd len="sm" w="sm" type="none"/>
            <a:tailEnd len="sm" w="sm" type="none"/>
          </a:ln>
        </p:spPr>
      </p:pic>
      <p:pic>
        <p:nvPicPr>
          <p:cNvPr id="256" name="Google Shape;256;p38"/>
          <p:cNvPicPr preferRelativeResize="0"/>
          <p:nvPr/>
        </p:nvPicPr>
        <p:blipFill>
          <a:blip r:embed="rId4">
            <a:alphaModFix/>
          </a:blip>
          <a:stretch>
            <a:fillRect/>
          </a:stretch>
        </p:blipFill>
        <p:spPr>
          <a:xfrm>
            <a:off x="4660125" y="61975"/>
            <a:ext cx="4361027" cy="2257324"/>
          </a:xfrm>
          <a:prstGeom prst="rect">
            <a:avLst/>
          </a:prstGeom>
          <a:noFill/>
          <a:ln cap="flat" cmpd="sng" w="9525">
            <a:solidFill>
              <a:schemeClr val="dk2"/>
            </a:solidFill>
            <a:prstDash val="solid"/>
            <a:round/>
            <a:headEnd len="sm" w="sm" type="none"/>
            <a:tailEnd len="sm" w="sm" type="none"/>
          </a:ln>
        </p:spPr>
      </p:pic>
      <p:pic>
        <p:nvPicPr>
          <p:cNvPr id="257" name="Google Shape;257;p38"/>
          <p:cNvPicPr preferRelativeResize="0"/>
          <p:nvPr/>
        </p:nvPicPr>
        <p:blipFill rotWithShape="1">
          <a:blip r:embed="rId5">
            <a:alphaModFix/>
          </a:blip>
          <a:srcRect b="0" l="0" r="0" t="0"/>
          <a:stretch/>
        </p:blipFill>
        <p:spPr>
          <a:xfrm>
            <a:off x="61950" y="2824200"/>
            <a:ext cx="4361027" cy="2257324"/>
          </a:xfrm>
          <a:prstGeom prst="rect">
            <a:avLst/>
          </a:prstGeom>
          <a:noFill/>
          <a:ln cap="flat" cmpd="sng" w="9525">
            <a:solidFill>
              <a:schemeClr val="dk2"/>
            </a:solidFill>
            <a:prstDash val="solid"/>
            <a:round/>
            <a:headEnd len="sm" w="sm" type="none"/>
            <a:tailEnd len="sm" w="sm" type="none"/>
          </a:ln>
        </p:spPr>
      </p:pic>
      <p:pic>
        <p:nvPicPr>
          <p:cNvPr id="258" name="Google Shape;258;p38"/>
          <p:cNvPicPr preferRelativeResize="0"/>
          <p:nvPr/>
        </p:nvPicPr>
        <p:blipFill>
          <a:blip r:embed="rId6">
            <a:alphaModFix/>
          </a:blip>
          <a:stretch>
            <a:fillRect/>
          </a:stretch>
        </p:blipFill>
        <p:spPr>
          <a:xfrm>
            <a:off x="4660125" y="2824200"/>
            <a:ext cx="4361027" cy="2257324"/>
          </a:xfrm>
          <a:prstGeom prst="rect">
            <a:avLst/>
          </a:prstGeom>
          <a:noFill/>
          <a:ln cap="flat" cmpd="sng" w="9525">
            <a:solidFill>
              <a:schemeClr val="dk2"/>
            </a:solidFill>
            <a:prstDash val="solid"/>
            <a:round/>
            <a:headEnd len="sm" w="sm" type="none"/>
            <a:tailEnd len="sm" w="sm" type="none"/>
          </a:ln>
        </p:spPr>
      </p:pic>
      <p:sp>
        <p:nvSpPr>
          <p:cNvPr id="259" name="Google Shape;259;p38"/>
          <p:cNvSpPr txBox="1"/>
          <p:nvPr/>
        </p:nvSpPr>
        <p:spPr>
          <a:xfrm>
            <a:off x="3451350" y="2371650"/>
            <a:ext cx="22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n_bits</a:t>
            </a:r>
            <a:endParaRPr b="1"/>
          </a:p>
        </p:txBody>
      </p:sp>
      <p:sp>
        <p:nvSpPr>
          <p:cNvPr id="260" name="Google Shape;26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nvSpPr>
        <p:spPr>
          <a:xfrm>
            <a:off x="0" y="0"/>
            <a:ext cx="9144000" cy="492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850">
                <a:solidFill>
                  <a:schemeClr val="dk1"/>
                </a:solidFill>
                <a:highlight>
                  <a:srgbClr val="FFFFFF"/>
                </a:highlight>
              </a:rPr>
              <a:t>Advantages/Benefits of Genetic Algorithm</a:t>
            </a:r>
            <a:endParaRPr b="1" sz="1850">
              <a:solidFill>
                <a:schemeClr val="dk1"/>
              </a:solidFill>
              <a:highlight>
                <a:srgbClr val="FFFFFF"/>
              </a:highlight>
            </a:endParaRPr>
          </a:p>
          <a:p>
            <a:pPr indent="-307975" lvl="0" marL="876300" rtl="0" algn="l">
              <a:lnSpc>
                <a:spcPct val="115000"/>
              </a:lnSpc>
              <a:spcBef>
                <a:spcPts val="1500"/>
              </a:spcBef>
              <a:spcAft>
                <a:spcPts val="0"/>
              </a:spcAft>
              <a:buClr>
                <a:schemeClr val="dk1"/>
              </a:buClr>
              <a:buSzPts val="1250"/>
              <a:buAutoNum type="arabicPeriod"/>
            </a:pPr>
            <a:r>
              <a:rPr lang="en-GB" sz="1250">
                <a:solidFill>
                  <a:schemeClr val="dk1"/>
                </a:solidFill>
                <a:highlight>
                  <a:srgbClr val="FFFFFF"/>
                </a:highlight>
              </a:rPr>
              <a:t>The concept is easy to understand.</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search from a population of points, not a single point.</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use payoff (objective function) information, not derivatives.</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supports multi-objective optimization.</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use probabilistic transition rules, not deterministic rules.</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is good for “noisy” environments.</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is robust w.r.t. to local minima/maxima.</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is easily parallelised.</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can operate on various representation.</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is stochastic.</a:t>
            </a:r>
            <a:endParaRPr sz="1250">
              <a:solidFill>
                <a:schemeClr val="dk1"/>
              </a:solidFill>
              <a:highlight>
                <a:srgbClr val="FFFFFF"/>
              </a:highlight>
            </a:endParaRPr>
          </a:p>
          <a:p>
            <a:pPr indent="-307975" lvl="0" marL="876300" rtl="0" algn="l">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work well on mixed discrete/continuous problem.</a:t>
            </a:r>
            <a:endParaRPr sz="1250">
              <a:solidFill>
                <a:schemeClr val="dk1"/>
              </a:solidFill>
              <a:highlight>
                <a:srgbClr val="FFFFFF"/>
              </a:highlight>
            </a:endParaRPr>
          </a:p>
          <a:p>
            <a:pPr indent="0" lvl="0" marL="0" rtl="0" algn="just">
              <a:spcBef>
                <a:spcPts val="3900"/>
              </a:spcBef>
              <a:spcAft>
                <a:spcPts val="0"/>
              </a:spcAft>
              <a:buNone/>
            </a:pPr>
            <a:r>
              <a:rPr b="1" lang="en-GB" sz="1850">
                <a:solidFill>
                  <a:schemeClr val="dk1"/>
                </a:solidFill>
                <a:highlight>
                  <a:srgbClr val="FFFFFF"/>
                </a:highlight>
              </a:rPr>
              <a:t>Disadvantages of Genetic Algorithm</a:t>
            </a:r>
            <a:endParaRPr b="1" sz="1850">
              <a:solidFill>
                <a:schemeClr val="dk1"/>
              </a:solidFill>
              <a:highlight>
                <a:srgbClr val="FFFFFF"/>
              </a:highlight>
            </a:endParaRPr>
          </a:p>
          <a:p>
            <a:pPr indent="-307975" lvl="0" marL="876300" rtl="0" algn="just">
              <a:lnSpc>
                <a:spcPct val="115000"/>
              </a:lnSpc>
              <a:spcBef>
                <a:spcPts val="1500"/>
              </a:spcBef>
              <a:spcAft>
                <a:spcPts val="0"/>
              </a:spcAft>
              <a:buClr>
                <a:schemeClr val="dk1"/>
              </a:buClr>
              <a:buSzPts val="1250"/>
              <a:buAutoNum type="arabicPeriod"/>
            </a:pPr>
            <a:r>
              <a:rPr lang="en-GB" sz="1250">
                <a:solidFill>
                  <a:schemeClr val="dk1"/>
                </a:solidFill>
                <a:highlight>
                  <a:srgbClr val="FFFFFF"/>
                </a:highlight>
              </a:rPr>
              <a:t>GA implementation is still an art.</a:t>
            </a:r>
            <a:endParaRPr sz="1250">
              <a:solidFill>
                <a:schemeClr val="dk1"/>
              </a:solidFill>
              <a:highlight>
                <a:srgbClr val="FFFFFF"/>
              </a:highlight>
            </a:endParaRPr>
          </a:p>
          <a:p>
            <a:pPr indent="-307975" lvl="0" marL="876300" rtl="0" algn="just">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requires less information about the problem, but designing an objective function and getting the representation and operators right can be difficult.</a:t>
            </a:r>
            <a:endParaRPr sz="1250">
              <a:solidFill>
                <a:schemeClr val="dk1"/>
              </a:solidFill>
              <a:highlight>
                <a:srgbClr val="FFFFFF"/>
              </a:highlight>
            </a:endParaRPr>
          </a:p>
          <a:p>
            <a:pPr indent="-307975" lvl="0" marL="876300" rtl="0" algn="just">
              <a:lnSpc>
                <a:spcPct val="115000"/>
              </a:lnSpc>
              <a:spcBef>
                <a:spcPts val="0"/>
              </a:spcBef>
              <a:spcAft>
                <a:spcPts val="0"/>
              </a:spcAft>
              <a:buClr>
                <a:schemeClr val="dk1"/>
              </a:buClr>
              <a:buSzPts val="1250"/>
              <a:buAutoNum type="arabicPeriod"/>
            </a:pPr>
            <a:r>
              <a:rPr lang="en-GB" sz="1250">
                <a:solidFill>
                  <a:schemeClr val="dk1"/>
                </a:solidFill>
                <a:highlight>
                  <a:srgbClr val="FFFFFF"/>
                </a:highlight>
              </a:rPr>
              <a:t>GA is computationally expensive i.e. time-consuming.</a:t>
            </a:r>
            <a:endParaRPr sz="1250">
              <a:solidFill>
                <a:schemeClr val="dk1"/>
              </a:solidFill>
              <a:highlight>
                <a:srgbClr val="FFFFFF"/>
              </a:highlight>
            </a:endParaRPr>
          </a:p>
        </p:txBody>
      </p:sp>
      <p:sp>
        <p:nvSpPr>
          <p:cNvPr id="266" name="Google Shape;26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2" name="Google Shape;272;p40"/>
          <p:cNvSpPr txBox="1"/>
          <p:nvPr/>
        </p:nvSpPr>
        <p:spPr>
          <a:xfrm>
            <a:off x="0" y="0"/>
            <a:ext cx="7886700" cy="354000"/>
          </a:xfrm>
          <a:prstGeom prst="rect">
            <a:avLst/>
          </a:prstGeom>
          <a:noFill/>
          <a:ln>
            <a:noFill/>
          </a:ln>
        </p:spPr>
        <p:txBody>
          <a:bodyPr anchorCtr="0" anchor="t" bIns="91425" lIns="91425" spcFirstLastPara="1" rIns="91425" wrap="square" tIns="91425">
            <a:spAutoFit/>
          </a:bodyPr>
          <a:lstStyle/>
          <a:p>
            <a:pPr indent="-228600" lvl="0" marL="0" rtl="0" algn="l">
              <a:lnSpc>
                <a:spcPct val="115000"/>
              </a:lnSpc>
              <a:spcBef>
                <a:spcPts val="1200"/>
              </a:spcBef>
              <a:spcAft>
                <a:spcPts val="1200"/>
              </a:spcAft>
              <a:buNone/>
            </a:pPr>
            <a:r>
              <a:rPr lang="en-GB" sz="1100">
                <a:solidFill>
                  <a:schemeClr val="dk1"/>
                </a:solidFill>
              </a:rPr>
              <a:t>·</a:t>
            </a:r>
            <a:r>
              <a:rPr lang="en-GB" sz="700">
                <a:solidFill>
                  <a:schemeClr val="dk1"/>
                </a:solidFill>
                <a:latin typeface="Times New Roman"/>
                <a:ea typeface="Times New Roman"/>
                <a:cs typeface="Times New Roman"/>
                <a:sym typeface="Times New Roman"/>
              </a:rPr>
              <a:t>        </a:t>
            </a:r>
            <a:endParaRPr sz="1100">
              <a:solidFill>
                <a:schemeClr val="dk1"/>
              </a:solidFill>
            </a:endParaRPr>
          </a:p>
        </p:txBody>
      </p:sp>
      <p:sp>
        <p:nvSpPr>
          <p:cNvPr id="273" name="Google Shape;273;p40"/>
          <p:cNvSpPr txBox="1"/>
          <p:nvPr>
            <p:ph type="title"/>
          </p:nvPr>
        </p:nvSpPr>
        <p:spPr>
          <a:xfrm>
            <a:off x="311700" y="155700"/>
            <a:ext cx="8520600" cy="45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2500">
                <a:latin typeface="Lobster"/>
                <a:ea typeface="Lobster"/>
                <a:cs typeface="Lobster"/>
                <a:sym typeface="Lobster"/>
              </a:rPr>
              <a:t>Conclusions:</a:t>
            </a:r>
            <a:endParaRPr b="1" sz="2500">
              <a:latin typeface="Lobster"/>
              <a:ea typeface="Lobster"/>
              <a:cs typeface="Lobster"/>
              <a:sym typeface="Lobster"/>
            </a:endParaRPr>
          </a:p>
          <a:p>
            <a:pPr indent="0" lvl="0" marL="0" rtl="0" algn="l">
              <a:spcBef>
                <a:spcPts val="1200"/>
              </a:spcBef>
              <a:spcAft>
                <a:spcPts val="0"/>
              </a:spcAft>
              <a:buNone/>
            </a:pPr>
            <a:r>
              <a:t/>
            </a:r>
            <a:endParaRPr b="1" sz="2500">
              <a:latin typeface="Lobster"/>
              <a:ea typeface="Lobster"/>
              <a:cs typeface="Lobster"/>
              <a:sym typeface="Lobster"/>
            </a:endParaRPr>
          </a:p>
        </p:txBody>
      </p:sp>
      <p:sp>
        <p:nvSpPr>
          <p:cNvPr id="274" name="Google Shape;274;p40"/>
          <p:cNvSpPr txBox="1"/>
          <p:nvPr>
            <p:ph idx="1" type="body"/>
          </p:nvPr>
        </p:nvSpPr>
        <p:spPr>
          <a:xfrm>
            <a:off x="160725" y="610800"/>
            <a:ext cx="8671500" cy="3958200"/>
          </a:xfrm>
          <a:prstGeom prst="rect">
            <a:avLst/>
          </a:prstGeom>
        </p:spPr>
        <p:txBody>
          <a:bodyPr anchorCtr="0" anchor="t" bIns="91425" lIns="91425" spcFirstLastPara="1" rIns="91425" wrap="square" tIns="91425">
            <a:normAutofit/>
          </a:bodyPr>
          <a:lstStyle/>
          <a:p>
            <a:pPr indent="-178899" lvl="0" marL="540000" rtl="0" algn="l">
              <a:spcBef>
                <a:spcPts val="1200"/>
              </a:spcBef>
              <a:spcAft>
                <a:spcPts val="0"/>
              </a:spcAft>
              <a:buClr>
                <a:schemeClr val="dk1"/>
              </a:buClr>
              <a:buSzPts val="1400"/>
              <a:buChar char="●"/>
            </a:pPr>
            <a:r>
              <a:rPr lang="en-GB" sz="1400">
                <a:solidFill>
                  <a:schemeClr val="dk1"/>
                </a:solidFill>
              </a:rPr>
              <a:t>Various hyper-parameters like random seed, number of iterations, number of bits, crossover probability and mutation probability have been tried and looked for maximum fitness value</a:t>
            </a:r>
            <a:endParaRPr sz="1400">
              <a:solidFill>
                <a:schemeClr val="dk1"/>
              </a:solidFill>
            </a:endParaRPr>
          </a:p>
          <a:p>
            <a:pPr indent="-178899" lvl="0" marL="540000" rtl="0" algn="l">
              <a:spcBef>
                <a:spcPts val="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 </a:t>
            </a:r>
            <a:r>
              <a:rPr lang="en-GB" sz="1400">
                <a:solidFill>
                  <a:schemeClr val="dk1"/>
                </a:solidFill>
              </a:rPr>
              <a:t>Best set of parameters obtained as</a:t>
            </a:r>
            <a:endParaRPr sz="1400">
              <a:solidFill>
                <a:schemeClr val="dk1"/>
              </a:solidFill>
            </a:endParaRPr>
          </a:p>
          <a:p>
            <a:pPr indent="-178899" lvl="0" marL="809999" rtl="0" algn="l">
              <a:spcBef>
                <a:spcPts val="0"/>
              </a:spcBef>
              <a:spcAft>
                <a:spcPts val="0"/>
              </a:spcAft>
              <a:buClr>
                <a:schemeClr val="dk1"/>
              </a:buClr>
              <a:buSzPts val="1400"/>
              <a:buChar char="●"/>
            </a:pPr>
            <a:r>
              <a:rPr lang="en-GB" sz="1400">
                <a:solidFill>
                  <a:schemeClr val="dk1"/>
                </a:solidFill>
              </a:rPr>
              <a:t>Rando seed = 25</a:t>
            </a:r>
            <a:endParaRPr sz="1400">
              <a:solidFill>
                <a:schemeClr val="dk1"/>
              </a:solidFill>
            </a:endParaRPr>
          </a:p>
          <a:p>
            <a:pPr indent="-178899" lvl="0" marL="809999" rtl="0" algn="l">
              <a:spcBef>
                <a:spcPts val="0"/>
              </a:spcBef>
              <a:spcAft>
                <a:spcPts val="0"/>
              </a:spcAft>
              <a:buClr>
                <a:schemeClr val="dk1"/>
              </a:buClr>
              <a:buSzPts val="1400"/>
              <a:buChar char="●"/>
            </a:pPr>
            <a:r>
              <a:rPr lang="en-GB" sz="1400">
                <a:solidFill>
                  <a:schemeClr val="dk1"/>
                </a:solidFill>
              </a:rPr>
              <a:t>n_iter = 100</a:t>
            </a:r>
            <a:endParaRPr sz="1400">
              <a:solidFill>
                <a:schemeClr val="dk1"/>
              </a:solidFill>
            </a:endParaRPr>
          </a:p>
          <a:p>
            <a:pPr indent="-178899" lvl="0" marL="809999" rtl="0" algn="l">
              <a:spcBef>
                <a:spcPts val="0"/>
              </a:spcBef>
              <a:spcAft>
                <a:spcPts val="0"/>
              </a:spcAft>
              <a:buClr>
                <a:schemeClr val="dk1"/>
              </a:buClr>
              <a:buSzPts val="1400"/>
              <a:buChar char="●"/>
            </a:pPr>
            <a:r>
              <a:rPr lang="en-GB" sz="1400">
                <a:solidFill>
                  <a:schemeClr val="dk1"/>
                </a:solidFill>
              </a:rPr>
              <a:t>n_bits = 16</a:t>
            </a:r>
            <a:endParaRPr sz="1400">
              <a:solidFill>
                <a:schemeClr val="dk1"/>
              </a:solidFill>
            </a:endParaRPr>
          </a:p>
          <a:p>
            <a:pPr indent="-178899" lvl="0" marL="809999" rtl="0" algn="l">
              <a:spcBef>
                <a:spcPts val="0"/>
              </a:spcBef>
              <a:spcAft>
                <a:spcPts val="0"/>
              </a:spcAft>
              <a:buClr>
                <a:schemeClr val="dk1"/>
              </a:buClr>
              <a:buSzPts val="1400"/>
              <a:buChar char="●"/>
            </a:pPr>
            <a:r>
              <a:rPr lang="en-GB" sz="1400">
                <a:solidFill>
                  <a:schemeClr val="dk1"/>
                </a:solidFill>
              </a:rPr>
              <a:t>n_pop = 100</a:t>
            </a:r>
            <a:endParaRPr sz="1400">
              <a:solidFill>
                <a:schemeClr val="dk1"/>
              </a:solidFill>
            </a:endParaRPr>
          </a:p>
          <a:p>
            <a:pPr indent="-178899" lvl="0" marL="809999" rtl="0" algn="l">
              <a:spcBef>
                <a:spcPts val="0"/>
              </a:spcBef>
              <a:spcAft>
                <a:spcPts val="0"/>
              </a:spcAft>
              <a:buClr>
                <a:schemeClr val="dk1"/>
              </a:buClr>
              <a:buSzPts val="1400"/>
              <a:buChar char="●"/>
            </a:pPr>
            <a:r>
              <a:rPr lang="en-GB" sz="1400">
                <a:solidFill>
                  <a:schemeClr val="dk1"/>
                </a:solidFill>
              </a:rPr>
              <a:t>r_cross = 0.9</a:t>
            </a:r>
            <a:endParaRPr sz="1400">
              <a:solidFill>
                <a:schemeClr val="dk1"/>
              </a:solidFill>
            </a:endParaRPr>
          </a:p>
          <a:p>
            <a:pPr indent="-178899" lvl="0" marL="809999" rtl="0" algn="l">
              <a:spcBef>
                <a:spcPts val="0"/>
              </a:spcBef>
              <a:spcAft>
                <a:spcPts val="0"/>
              </a:spcAft>
              <a:buClr>
                <a:schemeClr val="dk1"/>
              </a:buClr>
              <a:buSzPts val="1400"/>
              <a:buChar char="●"/>
            </a:pPr>
            <a:r>
              <a:rPr lang="en-GB" sz="1400">
                <a:solidFill>
                  <a:schemeClr val="dk1"/>
                </a:solidFill>
              </a:rPr>
              <a:t>r_mut = </a:t>
            </a:r>
            <a:r>
              <a:rPr lang="en-GB" sz="1400">
                <a:solidFill>
                  <a:schemeClr val="dk1"/>
                </a:solidFill>
                <a:highlight>
                  <a:srgbClr val="FFFFFF"/>
                </a:highlight>
              </a:rPr>
              <a:t>0.004166666667</a:t>
            </a:r>
            <a:endParaRPr sz="1400">
              <a:solidFill>
                <a:schemeClr val="dk1"/>
              </a:solidFill>
            </a:endParaRPr>
          </a:p>
          <a:p>
            <a:pPr indent="-178899" lvl="0" marL="540000" rtl="0" algn="l">
              <a:spcBef>
                <a:spcPts val="0"/>
              </a:spcBef>
              <a:spcAft>
                <a:spcPts val="0"/>
              </a:spcAft>
              <a:buClr>
                <a:schemeClr val="dk1"/>
              </a:buClr>
              <a:buSzPts val="1400"/>
              <a:buChar char="●"/>
            </a:pPr>
            <a:r>
              <a:rPr lang="en-GB" sz="1400">
                <a:solidFill>
                  <a:schemeClr val="dk1"/>
                </a:solidFill>
              </a:rPr>
              <a:t>The same was observed on the learning and intensity plots drawn for different set of parameters.</a:t>
            </a:r>
            <a:endParaRPr sz="1400">
              <a:solidFill>
                <a:schemeClr val="dk1"/>
              </a:solidFill>
            </a:endParaRPr>
          </a:p>
          <a:p>
            <a:pPr indent="-178899" lvl="0" marL="540000" rtl="0" algn="l">
              <a:spcBef>
                <a:spcPts val="0"/>
              </a:spcBef>
              <a:spcAft>
                <a:spcPts val="0"/>
              </a:spcAft>
              <a:buClr>
                <a:schemeClr val="dk1"/>
              </a:buClr>
              <a:buSzPts val="1400"/>
              <a:buChar char="●"/>
            </a:pPr>
            <a:r>
              <a:rPr lang="en-GB" sz="1400">
                <a:solidFill>
                  <a:schemeClr val="dk1"/>
                </a:solidFill>
              </a:rPr>
              <a:t>The best fitness or objective function value obtained was around 0.000417.</a:t>
            </a:r>
            <a:endParaRPr sz="1400">
              <a:solidFill>
                <a:schemeClr val="dk1"/>
              </a:solidFill>
            </a:endParaRPr>
          </a:p>
          <a:p>
            <a:pPr indent="-190500" lvl="0" marL="540000" rtl="0" algn="l">
              <a:spcBef>
                <a:spcPts val="1200"/>
              </a:spcBef>
              <a:spcAft>
                <a:spcPts val="1200"/>
              </a:spcAft>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Simulated Annealing</a:t>
            </a:r>
            <a:endParaRPr/>
          </a:p>
        </p:txBody>
      </p:sp>
      <p:sp>
        <p:nvSpPr>
          <p:cNvPr id="280" name="Google Shape;28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2"/>
          <p:cNvPicPr preferRelativeResize="0"/>
          <p:nvPr/>
        </p:nvPicPr>
        <p:blipFill>
          <a:blip r:embed="rId3">
            <a:alphaModFix/>
          </a:blip>
          <a:stretch>
            <a:fillRect/>
          </a:stretch>
        </p:blipFill>
        <p:spPr>
          <a:xfrm>
            <a:off x="136325" y="605050"/>
            <a:ext cx="8884824" cy="3980725"/>
          </a:xfrm>
          <a:prstGeom prst="rect">
            <a:avLst/>
          </a:prstGeom>
          <a:noFill/>
          <a:ln cap="flat" cmpd="sng" w="9525">
            <a:solidFill>
              <a:schemeClr val="dk2"/>
            </a:solidFill>
            <a:prstDash val="solid"/>
            <a:round/>
            <a:headEnd len="sm" w="sm" type="none"/>
            <a:tailEnd len="sm" w="sm" type="none"/>
          </a:ln>
        </p:spPr>
      </p:pic>
      <p:sp>
        <p:nvSpPr>
          <p:cNvPr id="286" name="Google Shape;28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i="1" lang="en-GB" sz="2000">
                <a:latin typeface="Lobster"/>
                <a:ea typeface="Lobster"/>
                <a:cs typeface="Lobster"/>
                <a:sym typeface="Lobster"/>
              </a:rPr>
              <a:t>Mathematical Formulation:</a:t>
            </a:r>
            <a:endParaRPr b="1" i="1" sz="2000">
              <a:latin typeface="Lobster"/>
              <a:ea typeface="Lobster"/>
              <a:cs typeface="Lobster"/>
              <a:sym typeface="Lobster"/>
            </a:endParaRPr>
          </a:p>
          <a:p>
            <a:pPr indent="0" lvl="0" marL="0" rtl="0" algn="l">
              <a:spcBef>
                <a:spcPts val="0"/>
              </a:spcBef>
              <a:spcAft>
                <a:spcPts val="0"/>
              </a:spcAft>
              <a:buNone/>
            </a:pPr>
            <a:r>
              <a:t/>
            </a:r>
            <a:endParaRPr/>
          </a:p>
        </p:txBody>
      </p:sp>
      <p:sp>
        <p:nvSpPr>
          <p:cNvPr id="74" name="Google Shape;74;p16"/>
          <p:cNvSpPr txBox="1"/>
          <p:nvPr>
            <p:ph idx="1" type="body"/>
          </p:nvPr>
        </p:nvSpPr>
        <p:spPr>
          <a:xfrm>
            <a:off x="311700" y="897675"/>
            <a:ext cx="8520600" cy="3671100"/>
          </a:xfrm>
          <a:prstGeom prst="rect">
            <a:avLst/>
          </a:prstGeom>
        </p:spPr>
        <p:txBody>
          <a:bodyPr anchorCtr="0" anchor="t" bIns="91425" lIns="91425" spcFirstLastPara="1" rIns="91425" wrap="square" tIns="91425">
            <a:normAutofit fontScale="62500" lnSpcReduction="20000"/>
          </a:bodyPr>
          <a:lstStyle/>
          <a:p>
            <a:pPr indent="0" lvl="0" marL="0" rtl="0" algn="just">
              <a:lnSpc>
                <a:spcPct val="100000"/>
              </a:lnSpc>
              <a:spcBef>
                <a:spcPts val="0"/>
              </a:spcBef>
              <a:spcAft>
                <a:spcPts val="0"/>
              </a:spcAft>
              <a:buClr>
                <a:schemeClr val="dk1"/>
              </a:buClr>
              <a:buSzPct val="121739"/>
              <a:buFont typeface="Arial"/>
              <a:buNone/>
            </a:pPr>
            <a:r>
              <a:rPr lang="en-GB" sz="2300">
                <a:solidFill>
                  <a:schemeClr val="dk1"/>
                </a:solidFill>
                <a:latin typeface="Nunito"/>
                <a:ea typeface="Nunito"/>
                <a:cs typeface="Nunito"/>
                <a:sym typeface="Nunito"/>
              </a:rPr>
              <a:t>The objective function is the standard deviation of the intensity of light sources on the wall as given below:</a:t>
            </a:r>
            <a:endParaRPr sz="2300">
              <a:solidFill>
                <a:schemeClr val="dk1"/>
              </a:solidFill>
              <a:latin typeface="Nunito"/>
              <a:ea typeface="Nunito"/>
              <a:cs typeface="Nunito"/>
              <a:sym typeface="Nunito"/>
            </a:endParaRPr>
          </a:p>
          <a:p>
            <a:pPr indent="0" lvl="0" marL="0" rtl="0" algn="l">
              <a:lnSpc>
                <a:spcPct val="100000"/>
              </a:lnSpc>
              <a:spcBef>
                <a:spcPts val="0"/>
              </a:spcBef>
              <a:spcAft>
                <a:spcPts val="0"/>
              </a:spcAft>
              <a:buNone/>
            </a:pPr>
            <a:r>
              <a:t/>
            </a:r>
            <a:endParaRPr sz="2300">
              <a:solidFill>
                <a:schemeClr val="dk1"/>
              </a:solidFill>
              <a:latin typeface="Nunito"/>
              <a:ea typeface="Nunito"/>
              <a:cs typeface="Nunito"/>
              <a:sym typeface="Nunito"/>
            </a:endParaRPr>
          </a:p>
          <a:p>
            <a:pPr indent="0" lvl="0" marL="0" rtl="0" algn="l">
              <a:lnSpc>
                <a:spcPct val="100000"/>
              </a:lnSpc>
              <a:spcBef>
                <a:spcPts val="0"/>
              </a:spcBef>
              <a:spcAft>
                <a:spcPts val="0"/>
              </a:spcAft>
              <a:buNone/>
            </a:pPr>
            <a:r>
              <a:rPr lang="en-GB" sz="3200">
                <a:solidFill>
                  <a:schemeClr val="dk1"/>
                </a:solidFill>
                <a:latin typeface="Lobster"/>
                <a:ea typeface="Lobster"/>
                <a:cs typeface="Lobster"/>
                <a:sym typeface="Lobster"/>
              </a:rPr>
              <a:t>Objective Function:</a:t>
            </a:r>
            <a:endParaRPr sz="3200">
              <a:solidFill>
                <a:schemeClr val="dk1"/>
              </a:solidFill>
              <a:latin typeface="Lobster"/>
              <a:ea typeface="Lobster"/>
              <a:cs typeface="Lobster"/>
              <a:sym typeface="Lobster"/>
            </a:endParaRPr>
          </a:p>
          <a:p>
            <a:pPr indent="0" lvl="0" marL="0" rtl="0" algn="l">
              <a:lnSpc>
                <a:spcPct val="100000"/>
              </a:lnSpc>
              <a:spcBef>
                <a:spcPts val="0"/>
              </a:spcBef>
              <a:spcAft>
                <a:spcPts val="0"/>
              </a:spcAft>
              <a:buNone/>
            </a:pPr>
            <a:r>
              <a:t/>
            </a:r>
            <a:endParaRPr sz="2300">
              <a:solidFill>
                <a:schemeClr val="dk1"/>
              </a:solidFill>
              <a:latin typeface="Lobster"/>
              <a:ea typeface="Lobster"/>
              <a:cs typeface="Lobster"/>
              <a:sym typeface="Lobster"/>
            </a:endParaRPr>
          </a:p>
          <a:p>
            <a:pPr indent="0" lvl="0" marL="0" rtl="0" algn="l">
              <a:lnSpc>
                <a:spcPct val="100000"/>
              </a:lnSpc>
              <a:spcBef>
                <a:spcPts val="0"/>
              </a:spcBef>
              <a:spcAft>
                <a:spcPts val="0"/>
              </a:spcAft>
              <a:buNone/>
            </a:pPr>
            <a:r>
              <a:t/>
            </a:r>
            <a:endParaRPr sz="2300">
              <a:solidFill>
                <a:schemeClr val="dk1"/>
              </a:solidFill>
              <a:latin typeface="Lobster"/>
              <a:ea typeface="Lobster"/>
              <a:cs typeface="Lobster"/>
              <a:sym typeface="Lobster"/>
            </a:endParaRPr>
          </a:p>
          <a:p>
            <a:pPr indent="0" lvl="0" marL="0" rtl="0" algn="l">
              <a:lnSpc>
                <a:spcPct val="100000"/>
              </a:lnSpc>
              <a:spcBef>
                <a:spcPts val="0"/>
              </a:spcBef>
              <a:spcAft>
                <a:spcPts val="0"/>
              </a:spcAft>
              <a:buClr>
                <a:schemeClr val="dk1"/>
              </a:buClr>
              <a:buSzPct val="47826"/>
              <a:buFont typeface="Arial"/>
              <a:buNone/>
            </a:pPr>
            <a:br>
              <a:rPr lang="en-GB" sz="2300">
                <a:solidFill>
                  <a:schemeClr val="dk1"/>
                </a:solidFill>
              </a:rPr>
            </a:br>
            <a:endParaRPr sz="2300">
              <a:solidFill>
                <a:schemeClr val="dk1"/>
              </a:solidFill>
            </a:endParaRPr>
          </a:p>
          <a:p>
            <a:pPr indent="0" lvl="0" marL="0" rtl="0" algn="l">
              <a:lnSpc>
                <a:spcPct val="100000"/>
              </a:lnSpc>
              <a:spcBef>
                <a:spcPts val="0"/>
              </a:spcBef>
              <a:spcAft>
                <a:spcPts val="0"/>
              </a:spcAft>
              <a:buClr>
                <a:schemeClr val="dk1"/>
              </a:buClr>
              <a:buSzPct val="47826"/>
              <a:buFont typeface="Arial"/>
              <a:buNone/>
            </a:pPr>
            <a:r>
              <a:t/>
            </a:r>
            <a:endParaRPr sz="2300">
              <a:solidFill>
                <a:schemeClr val="dk1"/>
              </a:solidFill>
            </a:endParaRPr>
          </a:p>
          <a:p>
            <a:pPr indent="0" lvl="0" marL="0" rtl="0" algn="l">
              <a:lnSpc>
                <a:spcPct val="100000"/>
              </a:lnSpc>
              <a:spcBef>
                <a:spcPts val="0"/>
              </a:spcBef>
              <a:spcAft>
                <a:spcPts val="0"/>
              </a:spcAft>
              <a:buClr>
                <a:schemeClr val="dk1"/>
              </a:buClr>
              <a:buSzPct val="47826"/>
              <a:buFont typeface="Arial"/>
              <a:buNone/>
            </a:pPr>
            <a:r>
              <a:t/>
            </a:r>
            <a:endParaRPr sz="2300">
              <a:solidFill>
                <a:schemeClr val="dk1"/>
              </a:solidFill>
            </a:endParaRPr>
          </a:p>
          <a:p>
            <a:pPr indent="0" lvl="0" marL="0" rtl="0" algn="l">
              <a:lnSpc>
                <a:spcPct val="100000"/>
              </a:lnSpc>
              <a:spcBef>
                <a:spcPts val="0"/>
              </a:spcBef>
              <a:spcAft>
                <a:spcPts val="0"/>
              </a:spcAft>
              <a:buClr>
                <a:schemeClr val="dk1"/>
              </a:buClr>
              <a:buSzPct val="47826"/>
              <a:buFont typeface="Arial"/>
              <a:buNone/>
            </a:pPr>
            <a:r>
              <a:t/>
            </a:r>
            <a:endParaRPr sz="2300">
              <a:solidFill>
                <a:schemeClr val="dk1"/>
              </a:solidFill>
              <a:latin typeface="Nunito"/>
              <a:ea typeface="Nunito"/>
              <a:cs typeface="Nunito"/>
              <a:sym typeface="Nunito"/>
            </a:endParaRPr>
          </a:p>
          <a:p>
            <a:pPr indent="0" lvl="0" marL="0" rtl="0" algn="l">
              <a:lnSpc>
                <a:spcPct val="100000"/>
              </a:lnSpc>
              <a:spcBef>
                <a:spcPts val="0"/>
              </a:spcBef>
              <a:spcAft>
                <a:spcPts val="0"/>
              </a:spcAft>
              <a:buClr>
                <a:schemeClr val="dk1"/>
              </a:buClr>
              <a:buSzPct val="38596"/>
              <a:buFont typeface="Arial"/>
              <a:buNone/>
            </a:pPr>
            <a:r>
              <a:rPr lang="en-GB" sz="2850">
                <a:solidFill>
                  <a:schemeClr val="dk1"/>
                </a:solidFill>
                <a:latin typeface="Nunito"/>
                <a:ea typeface="Nunito"/>
                <a:cs typeface="Nunito"/>
                <a:sym typeface="Nunito"/>
              </a:rPr>
              <a:t>where </a:t>
            </a:r>
            <a:endParaRPr sz="2850">
              <a:solidFill>
                <a:schemeClr val="dk1"/>
              </a:solidFill>
              <a:latin typeface="Nunito"/>
              <a:ea typeface="Nunito"/>
              <a:cs typeface="Nunito"/>
              <a:sym typeface="Nunito"/>
            </a:endParaRPr>
          </a:p>
          <a:p>
            <a:pPr indent="457200" lvl="0" marL="0" rtl="0" algn="l">
              <a:lnSpc>
                <a:spcPct val="100000"/>
              </a:lnSpc>
              <a:spcBef>
                <a:spcPts val="0"/>
              </a:spcBef>
              <a:spcAft>
                <a:spcPts val="0"/>
              </a:spcAft>
              <a:buClr>
                <a:schemeClr val="dk1"/>
              </a:buClr>
              <a:buSzPct val="38596"/>
              <a:buFont typeface="Arial"/>
              <a:buNone/>
            </a:pPr>
            <a:r>
              <a:rPr i="1" lang="en-GB" sz="2850">
                <a:solidFill>
                  <a:schemeClr val="dk1"/>
                </a:solidFill>
                <a:latin typeface="Nunito"/>
                <a:ea typeface="Nunito"/>
                <a:cs typeface="Nunito"/>
                <a:sym typeface="Nunito"/>
              </a:rPr>
              <a:t>T</a:t>
            </a:r>
            <a:r>
              <a:rPr baseline="-25000" i="1" lang="en-GB" sz="2850">
                <a:solidFill>
                  <a:schemeClr val="dk1"/>
                </a:solidFill>
                <a:latin typeface="Nunito"/>
                <a:ea typeface="Nunito"/>
                <a:cs typeface="Nunito"/>
                <a:sym typeface="Nunito"/>
              </a:rPr>
              <a:t>i</a:t>
            </a:r>
            <a:r>
              <a:rPr lang="en-GB" sz="2850">
                <a:solidFill>
                  <a:schemeClr val="dk1"/>
                </a:solidFill>
                <a:latin typeface="Nunito"/>
                <a:ea typeface="Nunito"/>
                <a:cs typeface="Nunito"/>
                <a:sym typeface="Nunito"/>
              </a:rPr>
              <a:t> = Intensity at i</a:t>
            </a:r>
            <a:r>
              <a:rPr baseline="30000" lang="en-GB" sz="2850">
                <a:solidFill>
                  <a:schemeClr val="dk1"/>
                </a:solidFill>
                <a:latin typeface="Nunito"/>
                <a:ea typeface="Nunito"/>
                <a:cs typeface="Nunito"/>
                <a:sym typeface="Nunito"/>
              </a:rPr>
              <a:t>th</a:t>
            </a:r>
            <a:r>
              <a:rPr lang="en-GB" sz="2850">
                <a:solidFill>
                  <a:schemeClr val="dk1"/>
                </a:solidFill>
                <a:latin typeface="Nunito"/>
                <a:ea typeface="Nunito"/>
                <a:cs typeface="Nunito"/>
                <a:sym typeface="Nunito"/>
              </a:rPr>
              <a:t> point on the wall</a:t>
            </a:r>
            <a:endParaRPr sz="2850">
              <a:solidFill>
                <a:schemeClr val="dk1"/>
              </a:solidFill>
              <a:latin typeface="Nunito"/>
              <a:ea typeface="Nunito"/>
              <a:cs typeface="Nunito"/>
              <a:sym typeface="Nunito"/>
            </a:endParaRPr>
          </a:p>
          <a:p>
            <a:pPr indent="457200" lvl="0" marL="0" rtl="0" algn="l">
              <a:lnSpc>
                <a:spcPct val="100000"/>
              </a:lnSpc>
              <a:spcBef>
                <a:spcPts val="0"/>
              </a:spcBef>
              <a:spcAft>
                <a:spcPts val="0"/>
              </a:spcAft>
              <a:buClr>
                <a:schemeClr val="dk1"/>
              </a:buClr>
              <a:buSzPct val="38596"/>
              <a:buFont typeface="Arial"/>
              <a:buNone/>
            </a:pPr>
            <a:r>
              <a:rPr i="1" lang="en-GB" sz="2850">
                <a:solidFill>
                  <a:schemeClr val="dk1"/>
                </a:solidFill>
                <a:latin typeface="Nunito"/>
                <a:ea typeface="Nunito"/>
                <a:cs typeface="Nunito"/>
                <a:sym typeface="Nunito"/>
              </a:rPr>
              <a:t>μ </a:t>
            </a:r>
            <a:r>
              <a:rPr lang="en-GB" sz="2850">
                <a:solidFill>
                  <a:schemeClr val="dk1"/>
                </a:solidFill>
                <a:latin typeface="Nunito"/>
                <a:ea typeface="Nunito"/>
                <a:cs typeface="Nunito"/>
                <a:sym typeface="Nunito"/>
              </a:rPr>
              <a:t>= Mean of intensities at all points</a:t>
            </a:r>
            <a:endParaRPr sz="2850">
              <a:solidFill>
                <a:schemeClr val="dk1"/>
              </a:solidFill>
              <a:latin typeface="Nunito"/>
              <a:ea typeface="Nunito"/>
              <a:cs typeface="Nunito"/>
              <a:sym typeface="Nunito"/>
            </a:endParaRPr>
          </a:p>
          <a:p>
            <a:pPr indent="457200" lvl="0" marL="0" rtl="0" algn="l">
              <a:lnSpc>
                <a:spcPct val="100000"/>
              </a:lnSpc>
              <a:spcBef>
                <a:spcPts val="0"/>
              </a:spcBef>
              <a:spcAft>
                <a:spcPts val="0"/>
              </a:spcAft>
              <a:buClr>
                <a:schemeClr val="dk1"/>
              </a:buClr>
              <a:buSzPct val="38596"/>
              <a:buFont typeface="Arial"/>
              <a:buNone/>
            </a:pPr>
            <a:r>
              <a:rPr i="1" lang="en-GB" sz="2850">
                <a:solidFill>
                  <a:schemeClr val="dk1"/>
                </a:solidFill>
                <a:latin typeface="Nunito"/>
                <a:ea typeface="Nunito"/>
                <a:cs typeface="Nunito"/>
                <a:sym typeface="Nunito"/>
              </a:rPr>
              <a:t>N</a:t>
            </a:r>
            <a:r>
              <a:rPr lang="en-GB" sz="2850">
                <a:solidFill>
                  <a:schemeClr val="dk1"/>
                </a:solidFill>
                <a:latin typeface="Nunito"/>
                <a:ea typeface="Nunito"/>
                <a:cs typeface="Nunito"/>
                <a:sym typeface="Nunito"/>
              </a:rPr>
              <a:t> = Number of points</a:t>
            </a:r>
            <a:endParaRPr sz="2850">
              <a:solidFill>
                <a:schemeClr val="dk1"/>
              </a:solidFill>
              <a:latin typeface="Nunito"/>
              <a:ea typeface="Nunito"/>
              <a:cs typeface="Nunito"/>
              <a:sym typeface="Nunito"/>
            </a:endParaRPr>
          </a:p>
          <a:p>
            <a:pPr indent="457200" lvl="0" marL="0" rtl="0" algn="l">
              <a:lnSpc>
                <a:spcPct val="100000"/>
              </a:lnSpc>
              <a:spcBef>
                <a:spcPts val="0"/>
              </a:spcBef>
              <a:spcAft>
                <a:spcPts val="0"/>
              </a:spcAft>
              <a:buClr>
                <a:schemeClr val="dk1"/>
              </a:buClr>
              <a:buSzPct val="38596"/>
              <a:buFont typeface="Arial"/>
              <a:buNone/>
            </a:pPr>
            <a:r>
              <a:rPr lang="en-GB" sz="2850">
                <a:solidFill>
                  <a:schemeClr val="dk1"/>
                </a:solidFill>
                <a:latin typeface="Nunito"/>
                <a:ea typeface="Nunito"/>
                <a:cs typeface="Nunito"/>
                <a:sym typeface="Nunito"/>
              </a:rPr>
              <a:t>P</a:t>
            </a:r>
            <a:r>
              <a:rPr baseline="-25000" lang="en-GB" sz="2850">
                <a:solidFill>
                  <a:schemeClr val="dk1"/>
                </a:solidFill>
                <a:latin typeface="Nunito"/>
                <a:ea typeface="Nunito"/>
                <a:cs typeface="Nunito"/>
                <a:sym typeface="Nunito"/>
              </a:rPr>
              <a:t>j </a:t>
            </a:r>
            <a:r>
              <a:rPr lang="en-GB" sz="2850">
                <a:solidFill>
                  <a:schemeClr val="dk1"/>
                </a:solidFill>
                <a:latin typeface="Nunito"/>
                <a:ea typeface="Nunito"/>
                <a:cs typeface="Nunito"/>
                <a:sym typeface="Nunito"/>
              </a:rPr>
              <a:t>= Power of j</a:t>
            </a:r>
            <a:r>
              <a:rPr baseline="30000" lang="en-GB" sz="2850">
                <a:solidFill>
                  <a:schemeClr val="dk1"/>
                </a:solidFill>
                <a:latin typeface="Nunito"/>
                <a:ea typeface="Nunito"/>
                <a:cs typeface="Nunito"/>
                <a:sym typeface="Nunito"/>
              </a:rPr>
              <a:t>th</a:t>
            </a:r>
            <a:r>
              <a:rPr lang="en-GB" sz="2850">
                <a:solidFill>
                  <a:schemeClr val="dk1"/>
                </a:solidFill>
                <a:latin typeface="Nunito"/>
                <a:ea typeface="Nunito"/>
                <a:cs typeface="Nunito"/>
                <a:sym typeface="Nunito"/>
              </a:rPr>
              <a:t> bulb</a:t>
            </a:r>
            <a:endParaRPr sz="2850">
              <a:solidFill>
                <a:schemeClr val="dk1"/>
              </a:solidFill>
              <a:latin typeface="Nunito"/>
              <a:ea typeface="Nunito"/>
              <a:cs typeface="Nunito"/>
              <a:sym typeface="Nunito"/>
            </a:endParaRPr>
          </a:p>
          <a:p>
            <a:pPr indent="457200" lvl="0" marL="0" rtl="0" algn="l">
              <a:lnSpc>
                <a:spcPct val="100000"/>
              </a:lnSpc>
              <a:spcBef>
                <a:spcPts val="0"/>
              </a:spcBef>
              <a:spcAft>
                <a:spcPts val="0"/>
              </a:spcAft>
              <a:buClr>
                <a:schemeClr val="dk1"/>
              </a:buClr>
              <a:buSzPct val="38596"/>
              <a:buFont typeface="Arial"/>
              <a:buNone/>
            </a:pPr>
            <a:r>
              <a:rPr lang="en-GB" sz="2850">
                <a:solidFill>
                  <a:schemeClr val="dk1"/>
                </a:solidFill>
                <a:latin typeface="Nunito"/>
                <a:ea typeface="Nunito"/>
                <a:cs typeface="Nunito"/>
                <a:sym typeface="Nunito"/>
              </a:rPr>
              <a:t>r</a:t>
            </a:r>
            <a:r>
              <a:rPr baseline="-25000" lang="en-GB" sz="2850">
                <a:solidFill>
                  <a:schemeClr val="dk1"/>
                </a:solidFill>
                <a:latin typeface="Nunito"/>
                <a:ea typeface="Nunito"/>
                <a:cs typeface="Nunito"/>
                <a:sym typeface="Nunito"/>
              </a:rPr>
              <a:t>j</a:t>
            </a:r>
            <a:r>
              <a:rPr lang="en-GB" sz="2850">
                <a:solidFill>
                  <a:schemeClr val="dk1"/>
                </a:solidFill>
                <a:latin typeface="Nunito"/>
                <a:ea typeface="Nunito"/>
                <a:cs typeface="Nunito"/>
                <a:sym typeface="Nunito"/>
              </a:rPr>
              <a:t> = Radial distance of i</a:t>
            </a:r>
            <a:r>
              <a:rPr baseline="30000" lang="en-GB" sz="2850">
                <a:solidFill>
                  <a:schemeClr val="dk1"/>
                </a:solidFill>
                <a:latin typeface="Nunito"/>
                <a:ea typeface="Nunito"/>
                <a:cs typeface="Nunito"/>
                <a:sym typeface="Nunito"/>
              </a:rPr>
              <a:t>th</a:t>
            </a:r>
            <a:r>
              <a:rPr lang="en-GB" sz="2850">
                <a:solidFill>
                  <a:schemeClr val="dk1"/>
                </a:solidFill>
                <a:latin typeface="Nunito"/>
                <a:ea typeface="Nunito"/>
                <a:cs typeface="Nunito"/>
                <a:sym typeface="Nunito"/>
              </a:rPr>
              <a:t> point from j</a:t>
            </a:r>
            <a:r>
              <a:rPr baseline="30000" lang="en-GB" sz="2850">
                <a:solidFill>
                  <a:schemeClr val="dk1"/>
                </a:solidFill>
                <a:latin typeface="Nunito"/>
                <a:ea typeface="Nunito"/>
                <a:cs typeface="Nunito"/>
                <a:sym typeface="Nunito"/>
              </a:rPr>
              <a:t>th</a:t>
            </a:r>
            <a:r>
              <a:rPr lang="en-GB" sz="2850">
                <a:solidFill>
                  <a:schemeClr val="dk1"/>
                </a:solidFill>
                <a:latin typeface="Nunito"/>
                <a:ea typeface="Nunito"/>
                <a:cs typeface="Nunito"/>
                <a:sym typeface="Nunito"/>
              </a:rPr>
              <a:t> bulb</a:t>
            </a:r>
            <a:endParaRPr sz="2850">
              <a:solidFill>
                <a:schemeClr val="dk1"/>
              </a:solidFill>
              <a:latin typeface="Nunito"/>
              <a:ea typeface="Nunito"/>
              <a:cs typeface="Nunito"/>
              <a:sym typeface="Nunito"/>
            </a:endParaRPr>
          </a:p>
          <a:p>
            <a:pPr indent="0" lvl="0" marL="0" rtl="0" algn="l">
              <a:spcBef>
                <a:spcPts val="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2260281" y="1803763"/>
            <a:ext cx="5417050" cy="1172025"/>
          </a:xfrm>
          <a:prstGeom prst="rect">
            <a:avLst/>
          </a:prstGeom>
          <a:noFill/>
          <a:ln>
            <a:noFill/>
          </a:ln>
        </p:spPr>
      </p:pic>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3"/>
          <p:cNvPicPr preferRelativeResize="0"/>
          <p:nvPr/>
        </p:nvPicPr>
        <p:blipFill>
          <a:blip r:embed="rId3">
            <a:alphaModFix/>
          </a:blip>
          <a:stretch>
            <a:fillRect/>
          </a:stretch>
        </p:blipFill>
        <p:spPr>
          <a:xfrm>
            <a:off x="152400" y="90450"/>
            <a:ext cx="4156700" cy="2351450"/>
          </a:xfrm>
          <a:prstGeom prst="rect">
            <a:avLst/>
          </a:prstGeom>
          <a:noFill/>
          <a:ln cap="flat" cmpd="sng" w="9525">
            <a:solidFill>
              <a:schemeClr val="dk2"/>
            </a:solidFill>
            <a:prstDash val="solid"/>
            <a:round/>
            <a:headEnd len="sm" w="sm" type="none"/>
            <a:tailEnd len="sm" w="sm" type="none"/>
          </a:ln>
        </p:spPr>
      </p:pic>
      <p:pic>
        <p:nvPicPr>
          <p:cNvPr id="292" name="Google Shape;292;p43"/>
          <p:cNvPicPr preferRelativeResize="0"/>
          <p:nvPr/>
        </p:nvPicPr>
        <p:blipFill>
          <a:blip r:embed="rId4">
            <a:alphaModFix/>
          </a:blip>
          <a:stretch>
            <a:fillRect/>
          </a:stretch>
        </p:blipFill>
        <p:spPr>
          <a:xfrm>
            <a:off x="4695950" y="1292650"/>
            <a:ext cx="4156700" cy="2351450"/>
          </a:xfrm>
          <a:prstGeom prst="rect">
            <a:avLst/>
          </a:prstGeom>
          <a:noFill/>
          <a:ln cap="flat" cmpd="sng" w="9525">
            <a:solidFill>
              <a:schemeClr val="dk2"/>
            </a:solidFill>
            <a:prstDash val="solid"/>
            <a:round/>
            <a:headEnd len="sm" w="sm" type="none"/>
            <a:tailEnd len="sm" w="sm" type="none"/>
          </a:ln>
        </p:spPr>
      </p:pic>
      <p:pic>
        <p:nvPicPr>
          <p:cNvPr id="293" name="Google Shape;293;p43"/>
          <p:cNvPicPr preferRelativeResize="0"/>
          <p:nvPr/>
        </p:nvPicPr>
        <p:blipFill>
          <a:blip r:embed="rId5">
            <a:alphaModFix/>
          </a:blip>
          <a:stretch>
            <a:fillRect/>
          </a:stretch>
        </p:blipFill>
        <p:spPr>
          <a:xfrm>
            <a:off x="152400" y="2547650"/>
            <a:ext cx="4156701" cy="2509184"/>
          </a:xfrm>
          <a:prstGeom prst="rect">
            <a:avLst/>
          </a:prstGeom>
          <a:noFill/>
          <a:ln cap="flat" cmpd="sng" w="9525">
            <a:solidFill>
              <a:schemeClr val="dk2"/>
            </a:solidFill>
            <a:prstDash val="solid"/>
            <a:round/>
            <a:headEnd len="sm" w="sm" type="none"/>
            <a:tailEnd len="sm" w="sm" type="none"/>
          </a:ln>
        </p:spPr>
      </p:pic>
      <p:sp>
        <p:nvSpPr>
          <p:cNvPr id="294" name="Google Shape;29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4"/>
          <p:cNvPicPr preferRelativeResize="0"/>
          <p:nvPr/>
        </p:nvPicPr>
        <p:blipFill>
          <a:blip r:embed="rId3">
            <a:alphaModFix/>
          </a:blip>
          <a:stretch>
            <a:fillRect/>
          </a:stretch>
        </p:blipFill>
        <p:spPr>
          <a:xfrm>
            <a:off x="184075" y="99400"/>
            <a:ext cx="4209823" cy="2369649"/>
          </a:xfrm>
          <a:prstGeom prst="rect">
            <a:avLst/>
          </a:prstGeom>
          <a:noFill/>
          <a:ln cap="flat" cmpd="sng" w="9525">
            <a:solidFill>
              <a:schemeClr val="dk2"/>
            </a:solidFill>
            <a:prstDash val="solid"/>
            <a:round/>
            <a:headEnd len="sm" w="sm" type="none"/>
            <a:tailEnd len="sm" w="sm" type="none"/>
          </a:ln>
        </p:spPr>
      </p:pic>
      <p:pic>
        <p:nvPicPr>
          <p:cNvPr id="300" name="Google Shape;300;p44"/>
          <p:cNvPicPr preferRelativeResize="0"/>
          <p:nvPr/>
        </p:nvPicPr>
        <p:blipFill>
          <a:blip r:embed="rId4">
            <a:alphaModFix/>
          </a:blip>
          <a:stretch>
            <a:fillRect/>
          </a:stretch>
        </p:blipFill>
        <p:spPr>
          <a:xfrm>
            <a:off x="4845125" y="99400"/>
            <a:ext cx="4209823" cy="2369649"/>
          </a:xfrm>
          <a:prstGeom prst="rect">
            <a:avLst/>
          </a:prstGeom>
          <a:noFill/>
          <a:ln cap="flat" cmpd="sng" w="9525">
            <a:solidFill>
              <a:schemeClr val="dk2"/>
            </a:solidFill>
            <a:prstDash val="solid"/>
            <a:round/>
            <a:headEnd len="sm" w="sm" type="none"/>
            <a:tailEnd len="sm" w="sm" type="none"/>
          </a:ln>
        </p:spPr>
      </p:pic>
      <p:pic>
        <p:nvPicPr>
          <p:cNvPr id="301" name="Google Shape;301;p44"/>
          <p:cNvPicPr preferRelativeResize="0"/>
          <p:nvPr/>
        </p:nvPicPr>
        <p:blipFill>
          <a:blip r:embed="rId5">
            <a:alphaModFix/>
          </a:blip>
          <a:stretch>
            <a:fillRect/>
          </a:stretch>
        </p:blipFill>
        <p:spPr>
          <a:xfrm>
            <a:off x="184075" y="2797900"/>
            <a:ext cx="4209833" cy="2273474"/>
          </a:xfrm>
          <a:prstGeom prst="rect">
            <a:avLst/>
          </a:prstGeom>
          <a:noFill/>
          <a:ln cap="flat" cmpd="sng" w="9525">
            <a:solidFill>
              <a:schemeClr val="dk2"/>
            </a:solidFill>
            <a:prstDash val="solid"/>
            <a:round/>
            <a:headEnd len="sm" w="sm" type="none"/>
            <a:tailEnd len="sm" w="sm" type="none"/>
          </a:ln>
        </p:spPr>
      </p:pic>
      <p:pic>
        <p:nvPicPr>
          <p:cNvPr id="302" name="Google Shape;302;p44"/>
          <p:cNvPicPr preferRelativeResize="0"/>
          <p:nvPr/>
        </p:nvPicPr>
        <p:blipFill>
          <a:blip r:embed="rId6">
            <a:alphaModFix/>
          </a:blip>
          <a:stretch>
            <a:fillRect/>
          </a:stretch>
        </p:blipFill>
        <p:spPr>
          <a:xfrm>
            <a:off x="4845125" y="2797900"/>
            <a:ext cx="4209823" cy="2273469"/>
          </a:xfrm>
          <a:prstGeom prst="rect">
            <a:avLst/>
          </a:prstGeom>
          <a:noFill/>
          <a:ln cap="flat" cmpd="sng" w="9525">
            <a:solidFill>
              <a:schemeClr val="dk2"/>
            </a:solidFill>
            <a:prstDash val="solid"/>
            <a:round/>
            <a:headEnd len="sm" w="sm" type="none"/>
            <a:tailEnd len="sm" w="sm" type="none"/>
          </a:ln>
        </p:spPr>
      </p:pic>
      <p:sp>
        <p:nvSpPr>
          <p:cNvPr id="303" name="Google Shape;303;p44"/>
          <p:cNvSpPr txBox="1"/>
          <p:nvPr/>
        </p:nvSpPr>
        <p:spPr>
          <a:xfrm>
            <a:off x="3711425" y="2445400"/>
            <a:ext cx="22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Random Seed</a:t>
            </a:r>
            <a:endParaRPr b="1"/>
          </a:p>
        </p:txBody>
      </p:sp>
      <p:sp>
        <p:nvSpPr>
          <p:cNvPr id="304" name="Google Shape;30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5"/>
          <p:cNvPicPr preferRelativeResize="0"/>
          <p:nvPr/>
        </p:nvPicPr>
        <p:blipFill>
          <a:blip r:embed="rId3">
            <a:alphaModFix/>
          </a:blip>
          <a:stretch>
            <a:fillRect/>
          </a:stretch>
        </p:blipFill>
        <p:spPr>
          <a:xfrm>
            <a:off x="100650" y="76875"/>
            <a:ext cx="4186624" cy="2315300"/>
          </a:xfrm>
          <a:prstGeom prst="rect">
            <a:avLst/>
          </a:prstGeom>
          <a:noFill/>
          <a:ln cap="flat" cmpd="sng" w="9525">
            <a:solidFill>
              <a:schemeClr val="dk2"/>
            </a:solidFill>
            <a:prstDash val="solid"/>
            <a:round/>
            <a:headEnd len="sm" w="sm" type="none"/>
            <a:tailEnd len="sm" w="sm" type="none"/>
          </a:ln>
        </p:spPr>
      </p:pic>
      <p:pic>
        <p:nvPicPr>
          <p:cNvPr id="310" name="Google Shape;310;p45"/>
          <p:cNvPicPr preferRelativeResize="0"/>
          <p:nvPr/>
        </p:nvPicPr>
        <p:blipFill>
          <a:blip r:embed="rId4">
            <a:alphaModFix/>
          </a:blip>
          <a:stretch>
            <a:fillRect/>
          </a:stretch>
        </p:blipFill>
        <p:spPr>
          <a:xfrm>
            <a:off x="4883225" y="76875"/>
            <a:ext cx="4107325" cy="2315300"/>
          </a:xfrm>
          <a:prstGeom prst="rect">
            <a:avLst/>
          </a:prstGeom>
          <a:noFill/>
          <a:ln cap="flat" cmpd="sng" w="9525">
            <a:solidFill>
              <a:schemeClr val="dk2"/>
            </a:solidFill>
            <a:prstDash val="solid"/>
            <a:round/>
            <a:headEnd len="sm" w="sm" type="none"/>
            <a:tailEnd len="sm" w="sm" type="none"/>
          </a:ln>
        </p:spPr>
      </p:pic>
      <p:pic>
        <p:nvPicPr>
          <p:cNvPr id="311" name="Google Shape;311;p45"/>
          <p:cNvPicPr preferRelativeResize="0"/>
          <p:nvPr/>
        </p:nvPicPr>
        <p:blipFill>
          <a:blip r:embed="rId5">
            <a:alphaModFix/>
          </a:blip>
          <a:stretch>
            <a:fillRect/>
          </a:stretch>
        </p:blipFill>
        <p:spPr>
          <a:xfrm>
            <a:off x="100650" y="2773850"/>
            <a:ext cx="4237251" cy="2315300"/>
          </a:xfrm>
          <a:prstGeom prst="rect">
            <a:avLst/>
          </a:prstGeom>
          <a:noFill/>
          <a:ln cap="flat" cmpd="sng" w="9525">
            <a:solidFill>
              <a:schemeClr val="dk2"/>
            </a:solidFill>
            <a:prstDash val="solid"/>
            <a:round/>
            <a:headEnd len="sm" w="sm" type="none"/>
            <a:tailEnd len="sm" w="sm" type="none"/>
          </a:ln>
        </p:spPr>
      </p:pic>
      <p:pic>
        <p:nvPicPr>
          <p:cNvPr id="312" name="Google Shape;312;p45"/>
          <p:cNvPicPr preferRelativeResize="0"/>
          <p:nvPr/>
        </p:nvPicPr>
        <p:blipFill>
          <a:blip r:embed="rId6">
            <a:alphaModFix/>
          </a:blip>
          <a:stretch>
            <a:fillRect/>
          </a:stretch>
        </p:blipFill>
        <p:spPr>
          <a:xfrm>
            <a:off x="4883225" y="2773850"/>
            <a:ext cx="4107325" cy="2315300"/>
          </a:xfrm>
          <a:prstGeom prst="rect">
            <a:avLst/>
          </a:prstGeom>
          <a:noFill/>
          <a:ln cap="flat" cmpd="sng" w="9525">
            <a:solidFill>
              <a:schemeClr val="dk2"/>
            </a:solidFill>
            <a:prstDash val="solid"/>
            <a:round/>
            <a:headEnd len="sm" w="sm" type="none"/>
            <a:tailEnd len="sm" w="sm" type="none"/>
          </a:ln>
        </p:spPr>
      </p:pic>
      <p:sp>
        <p:nvSpPr>
          <p:cNvPr id="313" name="Google Shape;313;p45"/>
          <p:cNvSpPr txBox="1"/>
          <p:nvPr/>
        </p:nvSpPr>
        <p:spPr>
          <a:xfrm>
            <a:off x="3736200" y="2371650"/>
            <a:ext cx="22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Temperature</a:t>
            </a:r>
            <a:endParaRPr b="1"/>
          </a:p>
        </p:txBody>
      </p:sp>
      <p:sp>
        <p:nvSpPr>
          <p:cNvPr id="314" name="Google Shape;31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6"/>
          <p:cNvPicPr preferRelativeResize="0"/>
          <p:nvPr/>
        </p:nvPicPr>
        <p:blipFill>
          <a:blip r:embed="rId3">
            <a:alphaModFix/>
          </a:blip>
          <a:stretch>
            <a:fillRect/>
          </a:stretch>
        </p:blipFill>
        <p:spPr>
          <a:xfrm>
            <a:off x="86750" y="66350"/>
            <a:ext cx="4298900" cy="2339901"/>
          </a:xfrm>
          <a:prstGeom prst="rect">
            <a:avLst/>
          </a:prstGeom>
          <a:noFill/>
          <a:ln cap="flat" cmpd="sng" w="9525">
            <a:solidFill>
              <a:schemeClr val="dk2"/>
            </a:solidFill>
            <a:prstDash val="solid"/>
            <a:round/>
            <a:headEnd len="sm" w="sm" type="none"/>
            <a:tailEnd len="sm" w="sm" type="none"/>
          </a:ln>
        </p:spPr>
      </p:pic>
      <p:pic>
        <p:nvPicPr>
          <p:cNvPr id="320" name="Google Shape;320;p46"/>
          <p:cNvPicPr preferRelativeResize="0"/>
          <p:nvPr/>
        </p:nvPicPr>
        <p:blipFill>
          <a:blip r:embed="rId4">
            <a:alphaModFix/>
          </a:blip>
          <a:stretch>
            <a:fillRect/>
          </a:stretch>
        </p:blipFill>
        <p:spPr>
          <a:xfrm>
            <a:off x="4916750" y="66350"/>
            <a:ext cx="4104402" cy="2321574"/>
          </a:xfrm>
          <a:prstGeom prst="rect">
            <a:avLst/>
          </a:prstGeom>
          <a:noFill/>
          <a:ln cap="flat" cmpd="sng" w="9525">
            <a:solidFill>
              <a:schemeClr val="dk2"/>
            </a:solidFill>
            <a:prstDash val="solid"/>
            <a:round/>
            <a:headEnd len="sm" w="sm" type="none"/>
            <a:tailEnd len="sm" w="sm" type="none"/>
          </a:ln>
        </p:spPr>
      </p:pic>
      <p:pic>
        <p:nvPicPr>
          <p:cNvPr id="321" name="Google Shape;321;p46"/>
          <p:cNvPicPr preferRelativeResize="0"/>
          <p:nvPr/>
        </p:nvPicPr>
        <p:blipFill>
          <a:blip r:embed="rId5">
            <a:alphaModFix/>
          </a:blip>
          <a:stretch>
            <a:fillRect/>
          </a:stretch>
        </p:blipFill>
        <p:spPr>
          <a:xfrm>
            <a:off x="86750" y="2691550"/>
            <a:ext cx="4298900" cy="2321574"/>
          </a:xfrm>
          <a:prstGeom prst="rect">
            <a:avLst/>
          </a:prstGeom>
          <a:noFill/>
          <a:ln cap="flat" cmpd="sng" w="9525">
            <a:solidFill>
              <a:schemeClr val="dk2"/>
            </a:solidFill>
            <a:prstDash val="solid"/>
            <a:round/>
            <a:headEnd len="sm" w="sm" type="none"/>
            <a:tailEnd len="sm" w="sm" type="none"/>
          </a:ln>
        </p:spPr>
      </p:pic>
      <p:pic>
        <p:nvPicPr>
          <p:cNvPr id="322" name="Google Shape;322;p46"/>
          <p:cNvPicPr preferRelativeResize="0"/>
          <p:nvPr/>
        </p:nvPicPr>
        <p:blipFill>
          <a:blip r:embed="rId6">
            <a:alphaModFix/>
          </a:blip>
          <a:stretch>
            <a:fillRect/>
          </a:stretch>
        </p:blipFill>
        <p:spPr>
          <a:xfrm>
            <a:off x="4916750" y="2691550"/>
            <a:ext cx="4155648" cy="2321574"/>
          </a:xfrm>
          <a:prstGeom prst="rect">
            <a:avLst/>
          </a:prstGeom>
          <a:noFill/>
          <a:ln cap="flat" cmpd="sng" w="9525">
            <a:solidFill>
              <a:schemeClr val="dk2"/>
            </a:solidFill>
            <a:prstDash val="solid"/>
            <a:round/>
            <a:headEnd len="sm" w="sm" type="none"/>
            <a:tailEnd len="sm" w="sm" type="none"/>
          </a:ln>
        </p:spPr>
      </p:pic>
      <p:sp>
        <p:nvSpPr>
          <p:cNvPr id="323" name="Google Shape;323;p46"/>
          <p:cNvSpPr txBox="1"/>
          <p:nvPr/>
        </p:nvSpPr>
        <p:spPr>
          <a:xfrm>
            <a:off x="3711425" y="2360638"/>
            <a:ext cx="22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Step Size</a:t>
            </a:r>
            <a:endParaRPr b="1"/>
          </a:p>
        </p:txBody>
      </p:sp>
      <p:sp>
        <p:nvSpPr>
          <p:cNvPr id="324" name="Google Shape;32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7"/>
          <p:cNvPicPr preferRelativeResize="0"/>
          <p:nvPr/>
        </p:nvPicPr>
        <p:blipFill>
          <a:blip r:embed="rId3">
            <a:alphaModFix/>
          </a:blip>
          <a:stretch>
            <a:fillRect/>
          </a:stretch>
        </p:blipFill>
        <p:spPr>
          <a:xfrm>
            <a:off x="1014400" y="136350"/>
            <a:ext cx="7115175" cy="1657350"/>
          </a:xfrm>
          <a:prstGeom prst="rect">
            <a:avLst/>
          </a:prstGeom>
          <a:noFill/>
          <a:ln cap="flat" cmpd="sng" w="9525">
            <a:solidFill>
              <a:schemeClr val="dk2"/>
            </a:solidFill>
            <a:prstDash val="solid"/>
            <a:round/>
            <a:headEnd len="sm" w="sm" type="none"/>
            <a:tailEnd len="sm" w="sm" type="none"/>
          </a:ln>
        </p:spPr>
      </p:pic>
      <p:pic>
        <p:nvPicPr>
          <p:cNvPr id="330" name="Google Shape;330;p47"/>
          <p:cNvPicPr preferRelativeResize="0"/>
          <p:nvPr/>
        </p:nvPicPr>
        <p:blipFill>
          <a:blip r:embed="rId4">
            <a:alphaModFix/>
          </a:blip>
          <a:stretch>
            <a:fillRect/>
          </a:stretch>
        </p:blipFill>
        <p:spPr>
          <a:xfrm>
            <a:off x="152400" y="1920875"/>
            <a:ext cx="4419599" cy="2689225"/>
          </a:xfrm>
          <a:prstGeom prst="rect">
            <a:avLst/>
          </a:prstGeom>
          <a:noFill/>
          <a:ln cap="flat" cmpd="sng" w="9525">
            <a:solidFill>
              <a:schemeClr val="dk2"/>
            </a:solidFill>
            <a:prstDash val="solid"/>
            <a:round/>
            <a:headEnd len="sm" w="sm" type="none"/>
            <a:tailEnd len="sm" w="sm" type="none"/>
          </a:ln>
        </p:spPr>
      </p:pic>
      <p:pic>
        <p:nvPicPr>
          <p:cNvPr id="331" name="Google Shape;331;p47"/>
          <p:cNvPicPr preferRelativeResize="0"/>
          <p:nvPr/>
        </p:nvPicPr>
        <p:blipFill>
          <a:blip r:embed="rId5">
            <a:alphaModFix/>
          </a:blip>
          <a:stretch>
            <a:fillRect/>
          </a:stretch>
        </p:blipFill>
        <p:spPr>
          <a:xfrm>
            <a:off x="4808875" y="1920875"/>
            <a:ext cx="4263526" cy="2689225"/>
          </a:xfrm>
          <a:prstGeom prst="rect">
            <a:avLst/>
          </a:prstGeom>
          <a:noFill/>
          <a:ln cap="flat" cmpd="sng" w="9525">
            <a:solidFill>
              <a:schemeClr val="dk2"/>
            </a:solidFill>
            <a:prstDash val="solid"/>
            <a:round/>
            <a:headEnd len="sm" w="sm" type="none"/>
            <a:tailEnd len="sm" w="sm" type="none"/>
          </a:ln>
        </p:spPr>
      </p:pic>
      <p:sp>
        <p:nvSpPr>
          <p:cNvPr id="332" name="Google Shape;33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8"/>
          <p:cNvPicPr preferRelativeResize="0"/>
          <p:nvPr/>
        </p:nvPicPr>
        <p:blipFill rotWithShape="1">
          <a:blip r:embed="rId3">
            <a:alphaModFix/>
          </a:blip>
          <a:srcRect b="0" l="0" r="0" t="0"/>
          <a:stretch/>
        </p:blipFill>
        <p:spPr>
          <a:xfrm>
            <a:off x="129075" y="0"/>
            <a:ext cx="3020550" cy="2018842"/>
          </a:xfrm>
          <a:prstGeom prst="rect">
            <a:avLst/>
          </a:prstGeom>
          <a:noFill/>
          <a:ln cap="flat" cmpd="sng" w="9525">
            <a:solidFill>
              <a:schemeClr val="dk2"/>
            </a:solidFill>
            <a:prstDash val="solid"/>
            <a:round/>
            <a:headEnd len="sm" w="sm" type="none"/>
            <a:tailEnd len="sm" w="sm" type="none"/>
          </a:ln>
        </p:spPr>
      </p:pic>
      <p:pic>
        <p:nvPicPr>
          <p:cNvPr id="338" name="Google Shape;338;p48"/>
          <p:cNvPicPr preferRelativeResize="0"/>
          <p:nvPr/>
        </p:nvPicPr>
        <p:blipFill>
          <a:blip r:embed="rId4">
            <a:alphaModFix/>
          </a:blip>
          <a:stretch>
            <a:fillRect/>
          </a:stretch>
        </p:blipFill>
        <p:spPr>
          <a:xfrm>
            <a:off x="3358900" y="20600"/>
            <a:ext cx="2844925" cy="2018850"/>
          </a:xfrm>
          <a:prstGeom prst="rect">
            <a:avLst/>
          </a:prstGeom>
          <a:noFill/>
          <a:ln cap="flat" cmpd="sng" w="9525">
            <a:solidFill>
              <a:schemeClr val="dk2"/>
            </a:solidFill>
            <a:prstDash val="solid"/>
            <a:round/>
            <a:headEnd len="sm" w="sm" type="none"/>
            <a:tailEnd len="sm" w="sm" type="none"/>
          </a:ln>
        </p:spPr>
      </p:pic>
      <p:sp>
        <p:nvSpPr>
          <p:cNvPr id="339" name="Google Shape;339;p48"/>
          <p:cNvSpPr txBox="1"/>
          <p:nvPr/>
        </p:nvSpPr>
        <p:spPr>
          <a:xfrm>
            <a:off x="1223788" y="1998250"/>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 / float(i + 1)</a:t>
            </a:r>
            <a:endParaRPr b="1" sz="1000"/>
          </a:p>
        </p:txBody>
      </p:sp>
      <p:pic>
        <p:nvPicPr>
          <p:cNvPr id="340" name="Google Shape;340;p48"/>
          <p:cNvPicPr preferRelativeResize="0"/>
          <p:nvPr/>
        </p:nvPicPr>
        <p:blipFill>
          <a:blip r:embed="rId5">
            <a:alphaModFix/>
          </a:blip>
          <a:stretch>
            <a:fillRect/>
          </a:stretch>
        </p:blipFill>
        <p:spPr>
          <a:xfrm>
            <a:off x="129075" y="2653463"/>
            <a:ext cx="3020550" cy="2018836"/>
          </a:xfrm>
          <a:prstGeom prst="rect">
            <a:avLst/>
          </a:prstGeom>
          <a:noFill/>
          <a:ln cap="flat" cmpd="sng" w="9525">
            <a:solidFill>
              <a:schemeClr val="dk2"/>
            </a:solidFill>
            <a:prstDash val="solid"/>
            <a:round/>
            <a:headEnd len="sm" w="sm" type="none"/>
            <a:tailEnd len="sm" w="sm" type="none"/>
          </a:ln>
        </p:spPr>
      </p:pic>
      <p:pic>
        <p:nvPicPr>
          <p:cNvPr id="341" name="Google Shape;341;p48"/>
          <p:cNvPicPr preferRelativeResize="0"/>
          <p:nvPr/>
        </p:nvPicPr>
        <p:blipFill>
          <a:blip r:embed="rId6">
            <a:alphaModFix/>
          </a:blip>
          <a:stretch>
            <a:fillRect/>
          </a:stretch>
        </p:blipFill>
        <p:spPr>
          <a:xfrm>
            <a:off x="6299075" y="20600"/>
            <a:ext cx="2785700" cy="2018825"/>
          </a:xfrm>
          <a:prstGeom prst="rect">
            <a:avLst/>
          </a:prstGeom>
          <a:noFill/>
          <a:ln cap="flat" cmpd="sng" w="9525">
            <a:solidFill>
              <a:schemeClr val="dk2"/>
            </a:solidFill>
            <a:prstDash val="solid"/>
            <a:round/>
            <a:headEnd len="sm" w="sm" type="none"/>
            <a:tailEnd len="sm" w="sm" type="none"/>
          </a:ln>
        </p:spPr>
      </p:pic>
      <p:sp>
        <p:nvSpPr>
          <p:cNvPr id="342" name="Google Shape;342;p48"/>
          <p:cNvSpPr txBox="1"/>
          <p:nvPr/>
        </p:nvSpPr>
        <p:spPr>
          <a:xfrm>
            <a:off x="7223338" y="1998250"/>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temp/float(1+25*temp)</a:t>
            </a:r>
            <a:endParaRPr b="1" sz="1000"/>
          </a:p>
        </p:txBody>
      </p:sp>
      <p:sp>
        <p:nvSpPr>
          <p:cNvPr id="343" name="Google Shape;343;p48"/>
          <p:cNvSpPr txBox="1"/>
          <p:nvPr/>
        </p:nvSpPr>
        <p:spPr>
          <a:xfrm>
            <a:off x="4223575" y="1998250"/>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temp/float(1+50*temp)</a:t>
            </a:r>
            <a:endParaRPr b="1" sz="1000"/>
          </a:p>
        </p:txBody>
      </p:sp>
      <p:sp>
        <p:nvSpPr>
          <p:cNvPr id="344" name="Google Shape;344;p48"/>
          <p:cNvSpPr txBox="1"/>
          <p:nvPr/>
        </p:nvSpPr>
        <p:spPr>
          <a:xfrm>
            <a:off x="4371850" y="4690675"/>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a:t>
            </a:r>
            <a:r>
              <a:rPr b="1" lang="en-GB" sz="1000"/>
              <a:t>emp - 500</a:t>
            </a:r>
            <a:endParaRPr b="1" sz="1000"/>
          </a:p>
        </p:txBody>
      </p:sp>
      <p:sp>
        <p:nvSpPr>
          <p:cNvPr id="345" name="Google Shape;345;p48"/>
          <p:cNvSpPr txBox="1"/>
          <p:nvPr/>
        </p:nvSpPr>
        <p:spPr>
          <a:xfrm>
            <a:off x="644913" y="4690675"/>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temp/float(1+100*temp)</a:t>
            </a:r>
            <a:endParaRPr b="1" sz="1000"/>
          </a:p>
        </p:txBody>
      </p:sp>
      <p:pic>
        <p:nvPicPr>
          <p:cNvPr id="346" name="Google Shape;346;p48"/>
          <p:cNvPicPr preferRelativeResize="0"/>
          <p:nvPr/>
        </p:nvPicPr>
        <p:blipFill>
          <a:blip r:embed="rId7">
            <a:alphaModFix/>
          </a:blip>
          <a:stretch>
            <a:fillRect/>
          </a:stretch>
        </p:blipFill>
        <p:spPr>
          <a:xfrm>
            <a:off x="6299075" y="2630875"/>
            <a:ext cx="2785700" cy="2018825"/>
          </a:xfrm>
          <a:prstGeom prst="rect">
            <a:avLst/>
          </a:prstGeom>
          <a:noFill/>
          <a:ln cap="flat" cmpd="sng" w="9525">
            <a:solidFill>
              <a:schemeClr val="dk2"/>
            </a:solidFill>
            <a:prstDash val="solid"/>
            <a:round/>
            <a:headEnd len="sm" w="sm" type="none"/>
            <a:tailEnd len="sm" w="sm" type="none"/>
          </a:ln>
        </p:spPr>
      </p:pic>
      <p:pic>
        <p:nvPicPr>
          <p:cNvPr id="347" name="Google Shape;347;p48"/>
          <p:cNvPicPr preferRelativeResize="0"/>
          <p:nvPr/>
        </p:nvPicPr>
        <p:blipFill rotWithShape="1">
          <a:blip r:embed="rId8">
            <a:alphaModFix/>
          </a:blip>
          <a:srcRect b="-3444" l="4824" r="4824" t="8024"/>
          <a:stretch/>
        </p:blipFill>
        <p:spPr>
          <a:xfrm>
            <a:off x="3358900" y="2630875"/>
            <a:ext cx="2844925" cy="2018825"/>
          </a:xfrm>
          <a:prstGeom prst="rect">
            <a:avLst/>
          </a:prstGeom>
          <a:noFill/>
          <a:ln cap="flat" cmpd="sng" w="9525">
            <a:solidFill>
              <a:schemeClr val="dk2"/>
            </a:solidFill>
            <a:prstDash val="solid"/>
            <a:round/>
            <a:headEnd len="sm" w="sm" type="none"/>
            <a:tailEnd len="sm" w="sm" type="none"/>
          </a:ln>
        </p:spPr>
      </p:pic>
      <p:sp>
        <p:nvSpPr>
          <p:cNvPr id="348" name="Google Shape;348;p48"/>
          <p:cNvSpPr txBox="1"/>
          <p:nvPr/>
        </p:nvSpPr>
        <p:spPr>
          <a:xfrm>
            <a:off x="7223313" y="4690675"/>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 / 500</a:t>
            </a:r>
            <a:endParaRPr b="1" sz="1000"/>
          </a:p>
        </p:txBody>
      </p:sp>
      <p:sp>
        <p:nvSpPr>
          <p:cNvPr id="349" name="Google Shape;34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9"/>
          <p:cNvPicPr preferRelativeResize="0"/>
          <p:nvPr/>
        </p:nvPicPr>
        <p:blipFill>
          <a:blip r:embed="rId3">
            <a:alphaModFix/>
          </a:blip>
          <a:stretch>
            <a:fillRect/>
          </a:stretch>
        </p:blipFill>
        <p:spPr>
          <a:xfrm>
            <a:off x="90475" y="111200"/>
            <a:ext cx="3033477" cy="1946801"/>
          </a:xfrm>
          <a:prstGeom prst="rect">
            <a:avLst/>
          </a:prstGeom>
          <a:noFill/>
          <a:ln cap="flat" cmpd="sng" w="9525">
            <a:solidFill>
              <a:schemeClr val="dk2"/>
            </a:solidFill>
            <a:prstDash val="solid"/>
            <a:round/>
            <a:headEnd len="sm" w="sm" type="none"/>
            <a:tailEnd len="sm" w="sm" type="none"/>
          </a:ln>
        </p:spPr>
      </p:pic>
      <p:sp>
        <p:nvSpPr>
          <p:cNvPr id="355" name="Google Shape;355;p49"/>
          <p:cNvSpPr txBox="1"/>
          <p:nvPr/>
        </p:nvSpPr>
        <p:spPr>
          <a:xfrm>
            <a:off x="965888" y="2101875"/>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 / float(i + 1)</a:t>
            </a:r>
            <a:endParaRPr b="1" sz="1000"/>
          </a:p>
        </p:txBody>
      </p:sp>
      <p:pic>
        <p:nvPicPr>
          <p:cNvPr id="356" name="Google Shape;356;p49"/>
          <p:cNvPicPr preferRelativeResize="0"/>
          <p:nvPr/>
        </p:nvPicPr>
        <p:blipFill>
          <a:blip r:embed="rId4">
            <a:alphaModFix/>
          </a:blip>
          <a:stretch>
            <a:fillRect/>
          </a:stretch>
        </p:blipFill>
        <p:spPr>
          <a:xfrm>
            <a:off x="3123925" y="111200"/>
            <a:ext cx="3033477" cy="1946801"/>
          </a:xfrm>
          <a:prstGeom prst="rect">
            <a:avLst/>
          </a:prstGeom>
          <a:noFill/>
          <a:ln cap="flat" cmpd="sng" w="9525">
            <a:solidFill>
              <a:schemeClr val="dk2"/>
            </a:solidFill>
            <a:prstDash val="solid"/>
            <a:round/>
            <a:headEnd len="sm" w="sm" type="none"/>
            <a:tailEnd len="sm" w="sm" type="none"/>
          </a:ln>
        </p:spPr>
      </p:pic>
      <p:sp>
        <p:nvSpPr>
          <p:cNvPr id="357" name="Google Shape;357;p49"/>
          <p:cNvSpPr txBox="1"/>
          <p:nvPr/>
        </p:nvSpPr>
        <p:spPr>
          <a:xfrm>
            <a:off x="3869250" y="2101875"/>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temp/float(1+50*temp)</a:t>
            </a:r>
            <a:endParaRPr b="1" sz="1000"/>
          </a:p>
        </p:txBody>
      </p:sp>
      <p:pic>
        <p:nvPicPr>
          <p:cNvPr id="358" name="Google Shape;358;p49"/>
          <p:cNvPicPr preferRelativeResize="0"/>
          <p:nvPr/>
        </p:nvPicPr>
        <p:blipFill>
          <a:blip r:embed="rId5">
            <a:alphaModFix/>
          </a:blip>
          <a:stretch>
            <a:fillRect/>
          </a:stretch>
        </p:blipFill>
        <p:spPr>
          <a:xfrm>
            <a:off x="6157400" y="111200"/>
            <a:ext cx="2895800" cy="1946801"/>
          </a:xfrm>
          <a:prstGeom prst="rect">
            <a:avLst/>
          </a:prstGeom>
          <a:noFill/>
          <a:ln cap="flat" cmpd="sng" w="9525">
            <a:solidFill>
              <a:schemeClr val="dk2"/>
            </a:solidFill>
            <a:prstDash val="solid"/>
            <a:round/>
            <a:headEnd len="sm" w="sm" type="none"/>
            <a:tailEnd len="sm" w="sm" type="none"/>
          </a:ln>
        </p:spPr>
      </p:pic>
      <p:sp>
        <p:nvSpPr>
          <p:cNvPr id="359" name="Google Shape;359;p49"/>
          <p:cNvSpPr txBox="1"/>
          <p:nvPr/>
        </p:nvSpPr>
        <p:spPr>
          <a:xfrm>
            <a:off x="6623325" y="2057988"/>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temp/float(1+25*temp)</a:t>
            </a:r>
            <a:endParaRPr b="1" sz="1000"/>
          </a:p>
        </p:txBody>
      </p:sp>
      <p:pic>
        <p:nvPicPr>
          <p:cNvPr id="360" name="Google Shape;360;p49"/>
          <p:cNvPicPr preferRelativeResize="0"/>
          <p:nvPr/>
        </p:nvPicPr>
        <p:blipFill>
          <a:blip r:embed="rId6">
            <a:alphaModFix/>
          </a:blip>
          <a:stretch>
            <a:fillRect/>
          </a:stretch>
        </p:blipFill>
        <p:spPr>
          <a:xfrm>
            <a:off x="90450" y="2571750"/>
            <a:ext cx="3033477" cy="1946801"/>
          </a:xfrm>
          <a:prstGeom prst="rect">
            <a:avLst/>
          </a:prstGeom>
          <a:noFill/>
          <a:ln cap="flat" cmpd="sng" w="9525">
            <a:solidFill>
              <a:schemeClr val="dk2"/>
            </a:solidFill>
            <a:prstDash val="solid"/>
            <a:round/>
            <a:headEnd len="sm" w="sm" type="none"/>
            <a:tailEnd len="sm" w="sm" type="none"/>
          </a:ln>
        </p:spPr>
      </p:pic>
      <p:sp>
        <p:nvSpPr>
          <p:cNvPr id="361" name="Google Shape;361;p49"/>
          <p:cNvSpPr txBox="1"/>
          <p:nvPr/>
        </p:nvSpPr>
        <p:spPr>
          <a:xfrm>
            <a:off x="905788" y="4607000"/>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temp/float(1+100*temp)</a:t>
            </a:r>
            <a:endParaRPr b="1" sz="1000"/>
          </a:p>
        </p:txBody>
      </p:sp>
      <p:pic>
        <p:nvPicPr>
          <p:cNvPr id="362" name="Google Shape;362;p49"/>
          <p:cNvPicPr preferRelativeResize="0"/>
          <p:nvPr/>
        </p:nvPicPr>
        <p:blipFill>
          <a:blip r:embed="rId7">
            <a:alphaModFix/>
          </a:blip>
          <a:stretch>
            <a:fillRect/>
          </a:stretch>
        </p:blipFill>
        <p:spPr>
          <a:xfrm>
            <a:off x="3123925" y="2571750"/>
            <a:ext cx="3033477" cy="1946801"/>
          </a:xfrm>
          <a:prstGeom prst="rect">
            <a:avLst/>
          </a:prstGeom>
          <a:noFill/>
          <a:ln cap="flat" cmpd="sng" w="9525">
            <a:solidFill>
              <a:schemeClr val="dk2"/>
            </a:solidFill>
            <a:prstDash val="solid"/>
            <a:round/>
            <a:headEnd len="sm" w="sm" type="none"/>
            <a:tailEnd len="sm" w="sm" type="none"/>
          </a:ln>
        </p:spPr>
      </p:pic>
      <p:sp>
        <p:nvSpPr>
          <p:cNvPr id="363" name="Google Shape;363;p49"/>
          <p:cNvSpPr txBox="1"/>
          <p:nvPr/>
        </p:nvSpPr>
        <p:spPr>
          <a:xfrm>
            <a:off x="4053388" y="4607000"/>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 - 500</a:t>
            </a:r>
            <a:endParaRPr b="1" sz="1000"/>
          </a:p>
        </p:txBody>
      </p:sp>
      <p:pic>
        <p:nvPicPr>
          <p:cNvPr id="364" name="Google Shape;364;p49"/>
          <p:cNvPicPr preferRelativeResize="0"/>
          <p:nvPr/>
        </p:nvPicPr>
        <p:blipFill>
          <a:blip r:embed="rId8">
            <a:alphaModFix/>
          </a:blip>
          <a:stretch>
            <a:fillRect/>
          </a:stretch>
        </p:blipFill>
        <p:spPr>
          <a:xfrm>
            <a:off x="6165175" y="2571750"/>
            <a:ext cx="2895800" cy="1946801"/>
          </a:xfrm>
          <a:prstGeom prst="rect">
            <a:avLst/>
          </a:prstGeom>
          <a:noFill/>
          <a:ln cap="flat" cmpd="sng" w="9525">
            <a:solidFill>
              <a:schemeClr val="dk2"/>
            </a:solidFill>
            <a:prstDash val="solid"/>
            <a:round/>
            <a:headEnd len="sm" w="sm" type="none"/>
            <a:tailEnd len="sm" w="sm" type="none"/>
          </a:ln>
        </p:spPr>
      </p:pic>
      <p:sp>
        <p:nvSpPr>
          <p:cNvPr id="365" name="Google Shape;365;p49"/>
          <p:cNvSpPr txBox="1"/>
          <p:nvPr/>
        </p:nvSpPr>
        <p:spPr>
          <a:xfrm>
            <a:off x="7029963" y="4607000"/>
            <a:ext cx="17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temp / 500</a:t>
            </a:r>
            <a:endParaRPr b="1" sz="1000"/>
          </a:p>
        </p:txBody>
      </p:sp>
      <p:sp>
        <p:nvSpPr>
          <p:cNvPr id="366" name="Google Shape;36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nvSpPr>
        <p:spPr>
          <a:xfrm>
            <a:off x="0" y="390900"/>
            <a:ext cx="91440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Strengths </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GB"/>
              <a:t>Simulated annealing can deal with highly nonlinear models, chaotic and noisy data and many constraints. It is a robust and general technique. </a:t>
            </a:r>
            <a:endParaRPr/>
          </a:p>
          <a:p>
            <a:pPr indent="-317500" lvl="0" marL="457200" rtl="0" algn="l">
              <a:spcBef>
                <a:spcPts val="0"/>
              </a:spcBef>
              <a:spcAft>
                <a:spcPts val="0"/>
              </a:spcAft>
              <a:buSzPts val="1400"/>
              <a:buChar char="●"/>
            </a:pPr>
            <a:r>
              <a:rPr lang="en-GB"/>
              <a:t>Its main advantages over other local search methods are its flexibility and its ability to approach global optimality. The algorithm is quite versatile since it does not rely on any restrictive properties of the model. </a:t>
            </a:r>
            <a:endParaRPr/>
          </a:p>
          <a:p>
            <a:pPr indent="-317500" lvl="0" marL="457200" rtl="0" algn="l">
              <a:spcBef>
                <a:spcPts val="0"/>
              </a:spcBef>
              <a:spcAft>
                <a:spcPts val="0"/>
              </a:spcAft>
              <a:buSzPts val="1400"/>
              <a:buChar char="●"/>
            </a:pPr>
            <a:r>
              <a:rPr lang="en-GB"/>
              <a:t>SA methods are easily "tuned". For any reasonably difficult nonlinear or stochastic system, a given optimisation algorithm can be tuned to enhance its performance and since it takes time and effort to become familiar with a given code, the ability to tune a given algorithm for use in more than one problem should be considered an important feature of an algorithm.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GB"/>
              <a:t>Weaknesses </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GB"/>
              <a:t>Since SA is a metaheuristic, a lot of choices are required to turn it into an actual algorithm. </a:t>
            </a:r>
            <a:endParaRPr/>
          </a:p>
          <a:p>
            <a:pPr indent="-317500" lvl="0" marL="457200" rtl="0" algn="l">
              <a:spcBef>
                <a:spcPts val="0"/>
              </a:spcBef>
              <a:spcAft>
                <a:spcPts val="0"/>
              </a:spcAft>
              <a:buSzPts val="1400"/>
              <a:buChar char="●"/>
            </a:pPr>
            <a:r>
              <a:rPr lang="en-GB"/>
              <a:t>There is a clear tradeoff between the quality of the solutions and the time required to compute them. </a:t>
            </a:r>
            <a:endParaRPr/>
          </a:p>
          <a:p>
            <a:pPr indent="-317500" lvl="0" marL="457200" rtl="0" algn="l">
              <a:spcBef>
                <a:spcPts val="0"/>
              </a:spcBef>
              <a:spcAft>
                <a:spcPts val="0"/>
              </a:spcAft>
              <a:buSzPts val="1400"/>
              <a:buChar char="●"/>
            </a:pPr>
            <a:r>
              <a:rPr lang="en-GB"/>
              <a:t>The tailoring work required to account for different classes of constraints and to fine-tune the parameters of the algorithm can be rather delicate. </a:t>
            </a:r>
            <a:endParaRPr/>
          </a:p>
          <a:p>
            <a:pPr indent="-317500" lvl="0" marL="457200" rtl="0" algn="l">
              <a:spcBef>
                <a:spcPts val="0"/>
              </a:spcBef>
              <a:spcAft>
                <a:spcPts val="0"/>
              </a:spcAft>
              <a:buSzPts val="1400"/>
              <a:buChar char="●"/>
            </a:pPr>
            <a:r>
              <a:rPr lang="en-GB"/>
              <a:t>The precision of the numbers used in implementation is of SA can have a significant effect upon the quality of the outcome. </a:t>
            </a:r>
            <a:endParaRPr/>
          </a:p>
        </p:txBody>
      </p:sp>
      <p:sp>
        <p:nvSpPr>
          <p:cNvPr id="372" name="Google Shape;372;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78" name="Google Shape;378;p51"/>
          <p:cNvSpPr txBox="1"/>
          <p:nvPr/>
        </p:nvSpPr>
        <p:spPr>
          <a:xfrm>
            <a:off x="0" y="0"/>
            <a:ext cx="7886700" cy="354000"/>
          </a:xfrm>
          <a:prstGeom prst="rect">
            <a:avLst/>
          </a:prstGeom>
          <a:noFill/>
          <a:ln>
            <a:noFill/>
          </a:ln>
        </p:spPr>
        <p:txBody>
          <a:bodyPr anchorCtr="0" anchor="t" bIns="91425" lIns="91425" spcFirstLastPara="1" rIns="91425" wrap="square" tIns="91425">
            <a:spAutoFit/>
          </a:bodyPr>
          <a:lstStyle/>
          <a:p>
            <a:pPr indent="-228600" lvl="0" marL="0" rtl="0" algn="l">
              <a:lnSpc>
                <a:spcPct val="115000"/>
              </a:lnSpc>
              <a:spcBef>
                <a:spcPts val="1200"/>
              </a:spcBef>
              <a:spcAft>
                <a:spcPts val="1200"/>
              </a:spcAft>
              <a:buNone/>
            </a:pPr>
            <a:r>
              <a:rPr lang="en-GB" sz="1100">
                <a:solidFill>
                  <a:schemeClr val="dk1"/>
                </a:solidFill>
              </a:rPr>
              <a:t>·</a:t>
            </a:r>
            <a:r>
              <a:rPr lang="en-GB" sz="700">
                <a:solidFill>
                  <a:schemeClr val="dk1"/>
                </a:solidFill>
                <a:latin typeface="Times New Roman"/>
                <a:ea typeface="Times New Roman"/>
                <a:cs typeface="Times New Roman"/>
                <a:sym typeface="Times New Roman"/>
              </a:rPr>
              <a:t>        </a:t>
            </a:r>
            <a:endParaRPr sz="1100">
              <a:solidFill>
                <a:schemeClr val="dk1"/>
              </a:solidFill>
            </a:endParaRPr>
          </a:p>
        </p:txBody>
      </p:sp>
      <p:sp>
        <p:nvSpPr>
          <p:cNvPr id="379" name="Google Shape;379;p51"/>
          <p:cNvSpPr txBox="1"/>
          <p:nvPr>
            <p:ph type="title"/>
          </p:nvPr>
        </p:nvSpPr>
        <p:spPr>
          <a:xfrm>
            <a:off x="311700" y="155700"/>
            <a:ext cx="8520600" cy="45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2500">
                <a:latin typeface="Lobster"/>
                <a:ea typeface="Lobster"/>
                <a:cs typeface="Lobster"/>
                <a:sym typeface="Lobster"/>
              </a:rPr>
              <a:t>Conclusions:</a:t>
            </a:r>
            <a:endParaRPr b="1" sz="2500">
              <a:latin typeface="Lobster"/>
              <a:ea typeface="Lobster"/>
              <a:cs typeface="Lobster"/>
              <a:sym typeface="Lobster"/>
            </a:endParaRPr>
          </a:p>
          <a:p>
            <a:pPr indent="0" lvl="0" marL="0" rtl="0" algn="l">
              <a:spcBef>
                <a:spcPts val="1200"/>
              </a:spcBef>
              <a:spcAft>
                <a:spcPts val="0"/>
              </a:spcAft>
              <a:buNone/>
            </a:pPr>
            <a:r>
              <a:t/>
            </a:r>
            <a:endParaRPr b="1" sz="2500">
              <a:latin typeface="Lobster"/>
              <a:ea typeface="Lobster"/>
              <a:cs typeface="Lobster"/>
              <a:sym typeface="Lobster"/>
            </a:endParaRPr>
          </a:p>
        </p:txBody>
      </p:sp>
      <p:sp>
        <p:nvSpPr>
          <p:cNvPr id="380" name="Google Shape;380;p51"/>
          <p:cNvSpPr txBox="1"/>
          <p:nvPr>
            <p:ph idx="1" type="body"/>
          </p:nvPr>
        </p:nvSpPr>
        <p:spPr>
          <a:xfrm>
            <a:off x="160725" y="610800"/>
            <a:ext cx="8671500" cy="3958200"/>
          </a:xfrm>
          <a:prstGeom prst="rect">
            <a:avLst/>
          </a:prstGeom>
        </p:spPr>
        <p:txBody>
          <a:bodyPr anchorCtr="0" anchor="t" bIns="91425" lIns="91425" spcFirstLastPara="1" rIns="91425" wrap="square" tIns="91425">
            <a:normAutofit/>
          </a:bodyPr>
          <a:lstStyle/>
          <a:p>
            <a:pPr indent="-178899" lvl="0" marL="540000" rtl="0" algn="l">
              <a:spcBef>
                <a:spcPts val="1200"/>
              </a:spcBef>
              <a:spcAft>
                <a:spcPts val="0"/>
              </a:spcAft>
              <a:buClr>
                <a:schemeClr val="dk1"/>
              </a:buClr>
              <a:buSzPts val="1400"/>
              <a:buChar char="●"/>
            </a:pPr>
            <a:r>
              <a:rPr lang="en-GB" sz="1400">
                <a:solidFill>
                  <a:schemeClr val="dk1"/>
                </a:solidFill>
              </a:rPr>
              <a:t>Various hyper-parameters like random seed, Temperature, step size and number of iterations</a:t>
            </a:r>
            <a:endParaRPr sz="1400">
              <a:solidFill>
                <a:schemeClr val="dk1"/>
              </a:solidFill>
            </a:endParaRPr>
          </a:p>
          <a:p>
            <a:pPr indent="-178899" lvl="0" marL="540000" rtl="0" algn="l">
              <a:spcBef>
                <a:spcPts val="0"/>
              </a:spcBef>
              <a:spcAft>
                <a:spcPts val="0"/>
              </a:spcAft>
              <a:buClr>
                <a:schemeClr val="dk1"/>
              </a:buClr>
              <a:buSzPts val="1400"/>
              <a:buChar char="●"/>
            </a:pPr>
            <a:r>
              <a:rPr lang="en-GB" sz="1400">
                <a:solidFill>
                  <a:schemeClr val="dk1"/>
                </a:solidFill>
              </a:rPr>
              <a:t>Due to callback function, number of iterations doesn’t matter as long as it’s big value</a:t>
            </a:r>
            <a:endParaRPr sz="1400">
              <a:solidFill>
                <a:schemeClr val="dk1"/>
              </a:solidFill>
            </a:endParaRPr>
          </a:p>
          <a:p>
            <a:pPr indent="-178899" lvl="0" marL="540000" rtl="0" algn="l">
              <a:spcBef>
                <a:spcPts val="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 </a:t>
            </a:r>
            <a:r>
              <a:rPr lang="en-GB" sz="1400">
                <a:solidFill>
                  <a:schemeClr val="dk1"/>
                </a:solidFill>
              </a:rPr>
              <a:t>Best set of parameters obtained as</a:t>
            </a:r>
            <a:endParaRPr sz="1400">
              <a:solidFill>
                <a:schemeClr val="dk1"/>
              </a:solidFill>
            </a:endParaRPr>
          </a:p>
          <a:p>
            <a:pPr indent="-178899" lvl="0" marL="809999" rtl="0" algn="l">
              <a:spcBef>
                <a:spcPts val="0"/>
              </a:spcBef>
              <a:spcAft>
                <a:spcPts val="0"/>
              </a:spcAft>
              <a:buClr>
                <a:schemeClr val="dk1"/>
              </a:buClr>
              <a:buSzPts val="1400"/>
              <a:buChar char="●"/>
            </a:pPr>
            <a:r>
              <a:rPr lang="en-GB" sz="1400">
                <a:solidFill>
                  <a:schemeClr val="dk1"/>
                </a:solidFill>
              </a:rPr>
              <a:t>T = 30</a:t>
            </a:r>
            <a:endParaRPr sz="1400">
              <a:solidFill>
                <a:schemeClr val="dk1"/>
              </a:solidFill>
            </a:endParaRPr>
          </a:p>
          <a:p>
            <a:pPr indent="-178899" lvl="0" marL="809999" rtl="0" algn="l">
              <a:spcBef>
                <a:spcPts val="0"/>
              </a:spcBef>
              <a:spcAft>
                <a:spcPts val="0"/>
              </a:spcAft>
              <a:buClr>
                <a:schemeClr val="dk1"/>
              </a:buClr>
              <a:buSzPts val="1400"/>
              <a:buChar char="●"/>
            </a:pPr>
            <a:r>
              <a:rPr lang="en-GB" sz="1400">
                <a:solidFill>
                  <a:schemeClr val="dk1"/>
                </a:solidFill>
              </a:rPr>
              <a:t>Step size = 0.25	</a:t>
            </a:r>
            <a:endParaRPr sz="1400">
              <a:solidFill>
                <a:schemeClr val="dk1"/>
              </a:solidFill>
            </a:endParaRPr>
          </a:p>
          <a:p>
            <a:pPr indent="-178899" lvl="0" marL="540000" rtl="0" algn="l">
              <a:spcBef>
                <a:spcPts val="0"/>
              </a:spcBef>
              <a:spcAft>
                <a:spcPts val="0"/>
              </a:spcAft>
              <a:buClr>
                <a:schemeClr val="dk1"/>
              </a:buClr>
              <a:buSzPts val="1400"/>
              <a:buChar char="●"/>
            </a:pPr>
            <a:r>
              <a:rPr lang="en-GB" sz="1400">
                <a:solidFill>
                  <a:schemeClr val="dk1"/>
                </a:solidFill>
              </a:rPr>
              <a:t>For same initial conditions provided by user, change in temperature doesn’t matter much. But it’s always advisable to keep the value of temperature little high (like 30 in this case)</a:t>
            </a:r>
            <a:endParaRPr sz="1400">
              <a:solidFill>
                <a:schemeClr val="dk1"/>
              </a:solidFill>
            </a:endParaRPr>
          </a:p>
          <a:p>
            <a:pPr indent="-178899" lvl="0" marL="540000" rtl="0" algn="l">
              <a:spcBef>
                <a:spcPts val="0"/>
              </a:spcBef>
              <a:spcAft>
                <a:spcPts val="0"/>
              </a:spcAft>
              <a:buClr>
                <a:schemeClr val="dk1"/>
              </a:buClr>
              <a:buSzPts val="1400"/>
              <a:buChar char="●"/>
            </a:pPr>
            <a:r>
              <a:rPr lang="en-GB" sz="1400">
                <a:solidFill>
                  <a:schemeClr val="dk1"/>
                </a:solidFill>
              </a:rPr>
              <a:t>Whereas, changing the step size affects the time taken to converge on solution. We can see significant decrement in time taken when the step size is changes from 0.1 to 0.2</a:t>
            </a:r>
            <a:endParaRPr sz="1400">
              <a:solidFill>
                <a:schemeClr val="dk1"/>
              </a:solidFill>
            </a:endParaRPr>
          </a:p>
          <a:p>
            <a:pPr indent="-190500" lvl="0" marL="540000" rtl="0" algn="l">
              <a:spcBef>
                <a:spcPts val="1200"/>
              </a:spcBef>
              <a:spcAft>
                <a:spcPts val="1200"/>
              </a:spcAft>
              <a:buNone/>
            </a:pPr>
            <a:r>
              <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Particle Swarm Optimisation</a:t>
            </a:r>
            <a:endParaRPr/>
          </a:p>
        </p:txBody>
      </p:sp>
      <p:sp>
        <p:nvSpPr>
          <p:cNvPr id="386" name="Google Shape;38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25105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latin typeface="Lobster"/>
                <a:ea typeface="Lobster"/>
                <a:cs typeface="Lobster"/>
                <a:sym typeface="Lobster"/>
              </a:rPr>
              <a:t>E</a:t>
            </a:r>
            <a:r>
              <a:rPr lang="en-GB" sz="2000">
                <a:latin typeface="Lobster"/>
                <a:ea typeface="Lobster"/>
                <a:cs typeface="Lobster"/>
                <a:sym typeface="Lobster"/>
              </a:rPr>
              <a:t>quation</a:t>
            </a:r>
            <a:r>
              <a:rPr lang="en-GB" sz="2000">
                <a:latin typeface="Lobster"/>
                <a:ea typeface="Lobster"/>
                <a:cs typeface="Lobster"/>
                <a:sym typeface="Lobster"/>
              </a:rPr>
              <a:t> for finding Intensity:</a:t>
            </a:r>
            <a:endParaRPr sz="2000">
              <a:latin typeface="Lobster"/>
              <a:ea typeface="Lobster"/>
              <a:cs typeface="Lobster"/>
              <a:sym typeface="Lobste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def Intensity(x1,y1,x2,y2,x3,y3,z1,z2,z3,x_wall,y_wall,z_wall):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spcBef>
                <a:spcPts val="10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Intensity() is used to calculate intensity at a specific point (x_wall, y_wall,z_wall) on the wall which serves as our </a:t>
            </a:r>
            <a:r>
              <a:rPr b="1" lang="en-GB"/>
              <a:t>COST FUNCTION.</a:t>
            </a:r>
            <a:endParaRPr/>
          </a:p>
        </p:txBody>
      </p:sp>
      <p:pic>
        <p:nvPicPr>
          <p:cNvPr id="83" name="Google Shape;83;p17"/>
          <p:cNvPicPr preferRelativeResize="0"/>
          <p:nvPr/>
        </p:nvPicPr>
        <p:blipFill>
          <a:blip r:embed="rId3">
            <a:alphaModFix/>
          </a:blip>
          <a:stretch>
            <a:fillRect/>
          </a:stretch>
        </p:blipFill>
        <p:spPr>
          <a:xfrm>
            <a:off x="1609725" y="1847850"/>
            <a:ext cx="5924550" cy="1699400"/>
          </a:xfrm>
          <a:prstGeom prst="rect">
            <a:avLst/>
          </a:prstGeom>
          <a:noFill/>
          <a:ln>
            <a:noFill/>
          </a:ln>
        </p:spPr>
      </p:pic>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3"/>
          <p:cNvPicPr preferRelativeResize="0"/>
          <p:nvPr/>
        </p:nvPicPr>
        <p:blipFill>
          <a:blip r:embed="rId3">
            <a:alphaModFix/>
          </a:blip>
          <a:stretch>
            <a:fillRect/>
          </a:stretch>
        </p:blipFill>
        <p:spPr>
          <a:xfrm>
            <a:off x="173525" y="707900"/>
            <a:ext cx="8787323" cy="3081700"/>
          </a:xfrm>
          <a:prstGeom prst="rect">
            <a:avLst/>
          </a:prstGeom>
          <a:noFill/>
          <a:ln cap="flat" cmpd="sng" w="9525">
            <a:solidFill>
              <a:schemeClr val="dk2"/>
            </a:solidFill>
            <a:prstDash val="solid"/>
            <a:round/>
            <a:headEnd len="sm" w="sm" type="none"/>
            <a:tailEnd len="sm" w="sm" type="none"/>
          </a:ln>
        </p:spPr>
      </p:pic>
      <p:sp>
        <p:nvSpPr>
          <p:cNvPr id="392" name="Google Shape;39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4"/>
          <p:cNvPicPr preferRelativeResize="0"/>
          <p:nvPr/>
        </p:nvPicPr>
        <p:blipFill>
          <a:blip r:embed="rId3">
            <a:alphaModFix/>
          </a:blip>
          <a:stretch>
            <a:fillRect/>
          </a:stretch>
        </p:blipFill>
        <p:spPr>
          <a:xfrm>
            <a:off x="152400" y="359425"/>
            <a:ext cx="4312150" cy="2280500"/>
          </a:xfrm>
          <a:prstGeom prst="rect">
            <a:avLst/>
          </a:prstGeom>
          <a:noFill/>
          <a:ln cap="flat" cmpd="sng" w="9525">
            <a:solidFill>
              <a:schemeClr val="dk2"/>
            </a:solidFill>
            <a:prstDash val="solid"/>
            <a:round/>
            <a:headEnd len="sm" w="sm" type="none"/>
            <a:tailEnd len="sm" w="sm" type="none"/>
          </a:ln>
        </p:spPr>
      </p:pic>
      <p:pic>
        <p:nvPicPr>
          <p:cNvPr id="398" name="Google Shape;398;p54"/>
          <p:cNvPicPr preferRelativeResize="0"/>
          <p:nvPr/>
        </p:nvPicPr>
        <p:blipFill>
          <a:blip r:embed="rId4">
            <a:alphaModFix/>
          </a:blip>
          <a:stretch>
            <a:fillRect/>
          </a:stretch>
        </p:blipFill>
        <p:spPr>
          <a:xfrm>
            <a:off x="4616950" y="359425"/>
            <a:ext cx="4312150" cy="2280500"/>
          </a:xfrm>
          <a:prstGeom prst="rect">
            <a:avLst/>
          </a:prstGeom>
          <a:noFill/>
          <a:ln cap="flat" cmpd="sng" w="9525">
            <a:solidFill>
              <a:schemeClr val="dk2"/>
            </a:solidFill>
            <a:prstDash val="solid"/>
            <a:round/>
            <a:headEnd len="sm" w="sm" type="none"/>
            <a:tailEnd len="sm" w="sm" type="none"/>
          </a:ln>
        </p:spPr>
      </p:pic>
      <p:pic>
        <p:nvPicPr>
          <p:cNvPr id="399" name="Google Shape;399;p54"/>
          <p:cNvPicPr preferRelativeResize="0"/>
          <p:nvPr/>
        </p:nvPicPr>
        <p:blipFill>
          <a:blip r:embed="rId5">
            <a:alphaModFix/>
          </a:blip>
          <a:stretch>
            <a:fillRect/>
          </a:stretch>
        </p:blipFill>
        <p:spPr>
          <a:xfrm>
            <a:off x="2379875" y="2838225"/>
            <a:ext cx="4312149" cy="2218600"/>
          </a:xfrm>
          <a:prstGeom prst="rect">
            <a:avLst/>
          </a:prstGeom>
          <a:noFill/>
          <a:ln cap="flat" cmpd="sng" w="9525">
            <a:solidFill>
              <a:schemeClr val="dk2"/>
            </a:solidFill>
            <a:prstDash val="solid"/>
            <a:round/>
            <a:headEnd len="sm" w="sm" type="none"/>
            <a:tailEnd len="sm" w="sm" type="none"/>
          </a:ln>
        </p:spPr>
      </p:pic>
      <p:sp>
        <p:nvSpPr>
          <p:cNvPr id="400" name="Google Shape;40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5"/>
          <p:cNvPicPr preferRelativeResize="0"/>
          <p:nvPr/>
        </p:nvPicPr>
        <p:blipFill>
          <a:blip r:embed="rId3">
            <a:alphaModFix/>
          </a:blip>
          <a:stretch>
            <a:fillRect/>
          </a:stretch>
        </p:blipFill>
        <p:spPr>
          <a:xfrm>
            <a:off x="441350" y="234250"/>
            <a:ext cx="3866900" cy="2124826"/>
          </a:xfrm>
          <a:prstGeom prst="rect">
            <a:avLst/>
          </a:prstGeom>
          <a:noFill/>
          <a:ln cap="flat" cmpd="sng" w="9525">
            <a:solidFill>
              <a:schemeClr val="dk2"/>
            </a:solidFill>
            <a:prstDash val="solid"/>
            <a:round/>
            <a:headEnd len="sm" w="sm" type="none"/>
            <a:tailEnd len="sm" w="sm" type="none"/>
          </a:ln>
        </p:spPr>
      </p:pic>
      <p:pic>
        <p:nvPicPr>
          <p:cNvPr id="406" name="Google Shape;406;p55"/>
          <p:cNvPicPr preferRelativeResize="0"/>
          <p:nvPr/>
        </p:nvPicPr>
        <p:blipFill rotWithShape="1">
          <a:blip r:embed="rId4">
            <a:alphaModFix/>
          </a:blip>
          <a:srcRect b="0" l="8625" r="9306" t="13830"/>
          <a:stretch/>
        </p:blipFill>
        <p:spPr>
          <a:xfrm>
            <a:off x="5031950" y="234250"/>
            <a:ext cx="3866898" cy="2124824"/>
          </a:xfrm>
          <a:prstGeom prst="rect">
            <a:avLst/>
          </a:prstGeom>
          <a:noFill/>
          <a:ln cap="flat" cmpd="sng" w="9525">
            <a:solidFill>
              <a:schemeClr val="dk2"/>
            </a:solidFill>
            <a:prstDash val="solid"/>
            <a:round/>
            <a:headEnd len="sm" w="sm" type="none"/>
            <a:tailEnd len="sm" w="sm" type="none"/>
          </a:ln>
        </p:spPr>
      </p:pic>
      <p:pic>
        <p:nvPicPr>
          <p:cNvPr id="407" name="Google Shape;407;p55"/>
          <p:cNvPicPr preferRelativeResize="0"/>
          <p:nvPr/>
        </p:nvPicPr>
        <p:blipFill rotWithShape="1">
          <a:blip r:embed="rId5">
            <a:alphaModFix/>
          </a:blip>
          <a:srcRect b="0" l="13049" r="9873" t="13688"/>
          <a:stretch/>
        </p:blipFill>
        <p:spPr>
          <a:xfrm>
            <a:off x="441350" y="2845600"/>
            <a:ext cx="3866898" cy="2124824"/>
          </a:xfrm>
          <a:prstGeom prst="rect">
            <a:avLst/>
          </a:prstGeom>
          <a:noFill/>
          <a:ln cap="flat" cmpd="sng" w="9525">
            <a:solidFill>
              <a:schemeClr val="dk2"/>
            </a:solidFill>
            <a:prstDash val="solid"/>
            <a:round/>
            <a:headEnd len="sm" w="sm" type="none"/>
            <a:tailEnd len="sm" w="sm" type="none"/>
          </a:ln>
        </p:spPr>
      </p:pic>
      <p:pic>
        <p:nvPicPr>
          <p:cNvPr id="408" name="Google Shape;408;p55"/>
          <p:cNvPicPr preferRelativeResize="0"/>
          <p:nvPr/>
        </p:nvPicPr>
        <p:blipFill rotWithShape="1">
          <a:blip r:embed="rId6">
            <a:alphaModFix/>
          </a:blip>
          <a:srcRect b="0" l="9246" r="8705" t="13674"/>
          <a:stretch/>
        </p:blipFill>
        <p:spPr>
          <a:xfrm>
            <a:off x="5031950" y="2845600"/>
            <a:ext cx="3866898" cy="2124824"/>
          </a:xfrm>
          <a:prstGeom prst="rect">
            <a:avLst/>
          </a:prstGeom>
          <a:noFill/>
          <a:ln cap="flat" cmpd="sng" w="9525">
            <a:solidFill>
              <a:schemeClr val="dk2"/>
            </a:solidFill>
            <a:prstDash val="solid"/>
            <a:round/>
            <a:headEnd len="sm" w="sm" type="none"/>
            <a:tailEnd len="sm" w="sm" type="none"/>
          </a:ln>
        </p:spPr>
      </p:pic>
      <p:sp>
        <p:nvSpPr>
          <p:cNvPr id="409" name="Google Shape;409;p55"/>
          <p:cNvSpPr txBox="1"/>
          <p:nvPr/>
        </p:nvSpPr>
        <p:spPr>
          <a:xfrm>
            <a:off x="3711425" y="2445400"/>
            <a:ext cx="22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Random Seed</a:t>
            </a:r>
            <a:endParaRPr b="1"/>
          </a:p>
        </p:txBody>
      </p:sp>
      <p:sp>
        <p:nvSpPr>
          <p:cNvPr id="410" name="Google Shape;41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6"/>
          <p:cNvPicPr preferRelativeResize="0"/>
          <p:nvPr/>
        </p:nvPicPr>
        <p:blipFill rotWithShape="1">
          <a:blip r:embed="rId3">
            <a:alphaModFix/>
          </a:blip>
          <a:srcRect b="0" l="8786" r="9707" t="13419"/>
          <a:stretch/>
        </p:blipFill>
        <p:spPr>
          <a:xfrm>
            <a:off x="396600" y="235475"/>
            <a:ext cx="3784698" cy="2156174"/>
          </a:xfrm>
          <a:prstGeom prst="rect">
            <a:avLst/>
          </a:prstGeom>
          <a:noFill/>
          <a:ln cap="flat" cmpd="sng" w="9525">
            <a:solidFill>
              <a:schemeClr val="dk2"/>
            </a:solidFill>
            <a:prstDash val="solid"/>
            <a:round/>
            <a:headEnd len="sm" w="sm" type="none"/>
            <a:tailEnd len="sm" w="sm" type="none"/>
          </a:ln>
        </p:spPr>
      </p:pic>
      <p:pic>
        <p:nvPicPr>
          <p:cNvPr id="416" name="Google Shape;416;p56"/>
          <p:cNvPicPr preferRelativeResize="0"/>
          <p:nvPr/>
        </p:nvPicPr>
        <p:blipFill rotWithShape="1">
          <a:blip r:embed="rId4">
            <a:alphaModFix/>
          </a:blip>
          <a:srcRect b="0" l="9441" r="11350" t="13591"/>
          <a:stretch/>
        </p:blipFill>
        <p:spPr>
          <a:xfrm>
            <a:off x="4816725" y="262350"/>
            <a:ext cx="3784698" cy="2156174"/>
          </a:xfrm>
          <a:prstGeom prst="rect">
            <a:avLst/>
          </a:prstGeom>
          <a:noFill/>
          <a:ln cap="flat" cmpd="sng" w="9525">
            <a:solidFill>
              <a:schemeClr val="dk2"/>
            </a:solidFill>
            <a:prstDash val="solid"/>
            <a:round/>
            <a:headEnd len="sm" w="sm" type="none"/>
            <a:tailEnd len="sm" w="sm" type="none"/>
          </a:ln>
        </p:spPr>
      </p:pic>
      <p:pic>
        <p:nvPicPr>
          <p:cNvPr id="417" name="Google Shape;417;p56"/>
          <p:cNvPicPr preferRelativeResize="0"/>
          <p:nvPr/>
        </p:nvPicPr>
        <p:blipFill rotWithShape="1">
          <a:blip r:embed="rId5">
            <a:alphaModFix/>
          </a:blip>
          <a:srcRect b="0" l="10709" r="10717" t="14273"/>
          <a:stretch/>
        </p:blipFill>
        <p:spPr>
          <a:xfrm>
            <a:off x="396600" y="2832175"/>
            <a:ext cx="3784698" cy="2055325"/>
          </a:xfrm>
          <a:prstGeom prst="rect">
            <a:avLst/>
          </a:prstGeom>
          <a:noFill/>
          <a:ln cap="flat" cmpd="sng" w="9525">
            <a:solidFill>
              <a:schemeClr val="dk2"/>
            </a:solidFill>
            <a:prstDash val="solid"/>
            <a:round/>
            <a:headEnd len="sm" w="sm" type="none"/>
            <a:tailEnd len="sm" w="sm" type="none"/>
          </a:ln>
        </p:spPr>
      </p:pic>
      <p:pic>
        <p:nvPicPr>
          <p:cNvPr id="418" name="Google Shape;418;p56"/>
          <p:cNvPicPr preferRelativeResize="0"/>
          <p:nvPr/>
        </p:nvPicPr>
        <p:blipFill rotWithShape="1">
          <a:blip r:embed="rId6">
            <a:alphaModFix/>
          </a:blip>
          <a:srcRect b="0" l="9170" r="11640" t="14199"/>
          <a:stretch/>
        </p:blipFill>
        <p:spPr>
          <a:xfrm>
            <a:off x="4816725" y="2845600"/>
            <a:ext cx="3784698" cy="2055325"/>
          </a:xfrm>
          <a:prstGeom prst="rect">
            <a:avLst/>
          </a:prstGeom>
          <a:noFill/>
          <a:ln cap="flat" cmpd="sng" w="9525">
            <a:solidFill>
              <a:schemeClr val="dk2"/>
            </a:solidFill>
            <a:prstDash val="solid"/>
            <a:round/>
            <a:headEnd len="sm" w="sm" type="none"/>
            <a:tailEnd len="sm" w="sm" type="none"/>
          </a:ln>
        </p:spPr>
      </p:pic>
      <p:sp>
        <p:nvSpPr>
          <p:cNvPr id="419" name="Google Shape;419;p56"/>
          <p:cNvSpPr txBox="1"/>
          <p:nvPr/>
        </p:nvSpPr>
        <p:spPr>
          <a:xfrm>
            <a:off x="3711425" y="2445400"/>
            <a:ext cx="22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Iterations</a:t>
            </a:r>
            <a:endParaRPr b="1"/>
          </a:p>
        </p:txBody>
      </p:sp>
      <p:sp>
        <p:nvSpPr>
          <p:cNvPr id="420" name="Google Shape;42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7"/>
          <p:cNvPicPr preferRelativeResize="0"/>
          <p:nvPr/>
        </p:nvPicPr>
        <p:blipFill rotWithShape="1">
          <a:blip r:embed="rId3">
            <a:alphaModFix/>
          </a:blip>
          <a:srcRect b="0" l="10547" r="10150" t="13681"/>
          <a:stretch/>
        </p:blipFill>
        <p:spPr>
          <a:xfrm>
            <a:off x="235475" y="223100"/>
            <a:ext cx="3891727" cy="2222300"/>
          </a:xfrm>
          <a:prstGeom prst="rect">
            <a:avLst/>
          </a:prstGeom>
          <a:noFill/>
          <a:ln cap="flat" cmpd="sng" w="9525">
            <a:solidFill>
              <a:schemeClr val="dk2"/>
            </a:solidFill>
            <a:prstDash val="solid"/>
            <a:round/>
            <a:headEnd len="sm" w="sm" type="none"/>
            <a:tailEnd len="sm" w="sm" type="none"/>
          </a:ln>
        </p:spPr>
      </p:pic>
      <p:pic>
        <p:nvPicPr>
          <p:cNvPr id="426" name="Google Shape;426;p57"/>
          <p:cNvPicPr preferRelativeResize="0"/>
          <p:nvPr/>
        </p:nvPicPr>
        <p:blipFill rotWithShape="1">
          <a:blip r:embed="rId4">
            <a:alphaModFix/>
          </a:blip>
          <a:srcRect b="0" l="10662" r="10410" t="12342"/>
          <a:stretch/>
        </p:blipFill>
        <p:spPr>
          <a:xfrm>
            <a:off x="4895625" y="223100"/>
            <a:ext cx="4040448" cy="2222300"/>
          </a:xfrm>
          <a:prstGeom prst="rect">
            <a:avLst/>
          </a:prstGeom>
          <a:noFill/>
          <a:ln cap="flat" cmpd="sng" w="9525">
            <a:solidFill>
              <a:schemeClr val="dk2"/>
            </a:solidFill>
            <a:prstDash val="solid"/>
            <a:round/>
            <a:headEnd len="sm" w="sm" type="none"/>
            <a:tailEnd len="sm" w="sm" type="none"/>
          </a:ln>
        </p:spPr>
      </p:pic>
      <p:pic>
        <p:nvPicPr>
          <p:cNvPr id="427" name="Google Shape;427;p57"/>
          <p:cNvPicPr preferRelativeResize="0"/>
          <p:nvPr/>
        </p:nvPicPr>
        <p:blipFill rotWithShape="1">
          <a:blip r:embed="rId5">
            <a:alphaModFix/>
          </a:blip>
          <a:srcRect b="0" l="10299" r="9732" t="16001"/>
          <a:stretch/>
        </p:blipFill>
        <p:spPr>
          <a:xfrm>
            <a:off x="235475" y="2921200"/>
            <a:ext cx="3891727" cy="2147301"/>
          </a:xfrm>
          <a:prstGeom prst="rect">
            <a:avLst/>
          </a:prstGeom>
          <a:noFill/>
          <a:ln cap="flat" cmpd="sng" w="9525">
            <a:solidFill>
              <a:schemeClr val="dk2"/>
            </a:solidFill>
            <a:prstDash val="solid"/>
            <a:round/>
            <a:headEnd len="sm" w="sm" type="none"/>
            <a:tailEnd len="sm" w="sm" type="none"/>
          </a:ln>
        </p:spPr>
      </p:pic>
      <p:pic>
        <p:nvPicPr>
          <p:cNvPr id="428" name="Google Shape;428;p57"/>
          <p:cNvPicPr preferRelativeResize="0"/>
          <p:nvPr/>
        </p:nvPicPr>
        <p:blipFill rotWithShape="1">
          <a:blip r:embed="rId6">
            <a:alphaModFix/>
          </a:blip>
          <a:srcRect b="0" l="9732" r="10687" t="14177"/>
          <a:stretch/>
        </p:blipFill>
        <p:spPr>
          <a:xfrm>
            <a:off x="4895625" y="2921200"/>
            <a:ext cx="4040448" cy="2147301"/>
          </a:xfrm>
          <a:prstGeom prst="rect">
            <a:avLst/>
          </a:prstGeom>
          <a:noFill/>
          <a:ln>
            <a:noFill/>
          </a:ln>
        </p:spPr>
      </p:pic>
      <p:sp>
        <p:nvSpPr>
          <p:cNvPr id="429" name="Google Shape;429;p57"/>
          <p:cNvSpPr txBox="1"/>
          <p:nvPr/>
        </p:nvSpPr>
        <p:spPr>
          <a:xfrm>
            <a:off x="3711425" y="2445400"/>
            <a:ext cx="22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Changing Population</a:t>
            </a:r>
            <a:endParaRPr b="1"/>
          </a:p>
        </p:txBody>
      </p:sp>
      <p:sp>
        <p:nvSpPr>
          <p:cNvPr id="430" name="Google Shape;43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nvSpPr>
        <p:spPr>
          <a:xfrm>
            <a:off x="0" y="370425"/>
            <a:ext cx="9023400" cy="39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GB" sz="1350">
                <a:solidFill>
                  <a:schemeClr val="dk1"/>
                </a:solidFill>
              </a:rPr>
              <a:t>Advantages    	</a:t>
            </a:r>
            <a:endParaRPr sz="1350">
              <a:solidFill>
                <a:schemeClr val="dk1"/>
              </a:solidFill>
            </a:endParaRPr>
          </a:p>
          <a:p>
            <a:pPr indent="-314325" lvl="0" marL="457200" rtl="0" algn="l">
              <a:lnSpc>
                <a:spcPct val="115000"/>
              </a:lnSpc>
              <a:spcBef>
                <a:spcPts val="1100"/>
              </a:spcBef>
              <a:spcAft>
                <a:spcPts val="0"/>
              </a:spcAft>
              <a:buClr>
                <a:schemeClr val="dk1"/>
              </a:buClr>
              <a:buSzPts val="1350"/>
              <a:buChar char="●"/>
            </a:pPr>
            <a:r>
              <a:rPr lang="en-GB" sz="1350">
                <a:solidFill>
                  <a:schemeClr val="dk1"/>
                </a:solidFill>
              </a:rPr>
              <a:t>Can be simple to implement</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Have few parameters to adjust</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Able to run parallel computation</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Can be robust</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Have higher probability and efficiency in finding the global optima</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Can converge fast</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Do not overlap and mutate</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Have short computational time</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Can be efficient for solving problems presenting difficulty to find accurate mathematical models</a:t>
            </a:r>
            <a:endParaRPr sz="1350">
              <a:solidFill>
                <a:schemeClr val="dk1"/>
              </a:solidFill>
            </a:endParaRPr>
          </a:p>
          <a:p>
            <a:pPr indent="0" lvl="0" marL="0" rtl="0" algn="l">
              <a:lnSpc>
                <a:spcPct val="115000"/>
              </a:lnSpc>
              <a:spcBef>
                <a:spcPts val="1100"/>
              </a:spcBef>
              <a:spcAft>
                <a:spcPts val="0"/>
              </a:spcAft>
              <a:buNone/>
            </a:pPr>
            <a:r>
              <a:rPr lang="en-GB" sz="1350">
                <a:solidFill>
                  <a:schemeClr val="dk1"/>
                </a:solidFill>
              </a:rPr>
              <a:t>Disadvantages </a:t>
            </a:r>
            <a:endParaRPr sz="1350">
              <a:solidFill>
                <a:schemeClr val="dk1"/>
              </a:solidFill>
            </a:endParaRPr>
          </a:p>
          <a:p>
            <a:pPr indent="-314325" lvl="0" marL="457200" rtl="0" algn="l">
              <a:lnSpc>
                <a:spcPct val="115000"/>
              </a:lnSpc>
              <a:spcBef>
                <a:spcPts val="1100"/>
              </a:spcBef>
              <a:spcAft>
                <a:spcPts val="0"/>
              </a:spcAft>
              <a:buClr>
                <a:schemeClr val="dk1"/>
              </a:buClr>
              <a:buSzPts val="1350"/>
              <a:buChar char="●"/>
            </a:pPr>
            <a:r>
              <a:rPr lang="en-GB" sz="1350">
                <a:solidFill>
                  <a:schemeClr val="dk1"/>
                </a:solidFill>
              </a:rPr>
              <a:t>Can be difficult to define initial design parameters</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Cannot work out the problems of scattering</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GB" sz="1350">
                <a:solidFill>
                  <a:schemeClr val="dk1"/>
                </a:solidFill>
              </a:rPr>
              <a:t>Can converge prematurely and be trapped into a local minimum especially with complex problems</a:t>
            </a:r>
            <a:endParaRPr sz="1350">
              <a:solidFill>
                <a:schemeClr val="dk1"/>
              </a:solidFill>
            </a:endParaRPr>
          </a:p>
        </p:txBody>
      </p:sp>
      <p:sp>
        <p:nvSpPr>
          <p:cNvPr id="436" name="Google Shape;43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42" name="Google Shape;442;p59"/>
          <p:cNvSpPr txBox="1"/>
          <p:nvPr/>
        </p:nvSpPr>
        <p:spPr>
          <a:xfrm>
            <a:off x="393600" y="490738"/>
            <a:ext cx="84387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Other hyperparameters: w(inertia weight), phi1(acceleration coefficient dependent upon personal best solutions), phi2(acceleration coefficient dependent upon socially group’s personal best solution)</a:t>
            </a:r>
            <a:endParaRPr/>
          </a:p>
          <a:p>
            <a:pPr indent="-317500" lvl="0" marL="457200" rtl="0" algn="l">
              <a:spcBef>
                <a:spcPts val="0"/>
              </a:spcBef>
              <a:spcAft>
                <a:spcPts val="0"/>
              </a:spcAft>
              <a:buSzPts val="1400"/>
              <a:buChar char="●"/>
            </a:pPr>
            <a:r>
              <a:rPr lang="en-GB">
                <a:solidFill>
                  <a:srgbClr val="292929"/>
                </a:solidFill>
                <a:highlight>
                  <a:srgbClr val="FFFFFF"/>
                </a:highlight>
              </a:rPr>
              <a:t>According to the paper by M. Clerc and J. Kennedy, for standard Particle Swarm Optimization, Best parameters are phi1=phi2=2.05(verifies phi1+phi2&gt;4) and w=2/(|2 - phi1-phi2 - sqrt((phi1+phi2)^2 - 4(phi1+phi2))|) which comes as w=0.7298437. We used these values and got nice and fast results.</a:t>
            </a:r>
            <a:endParaRPr>
              <a:solidFill>
                <a:srgbClr val="292929"/>
              </a:solidFill>
              <a:highlight>
                <a:srgbClr val="FFFFFF"/>
              </a:highlight>
            </a:endParaRPr>
          </a:p>
          <a:p>
            <a:pPr indent="-317500" lvl="0" marL="457200" rtl="0" algn="l">
              <a:spcBef>
                <a:spcPts val="0"/>
              </a:spcBef>
              <a:spcAft>
                <a:spcPts val="0"/>
              </a:spcAft>
              <a:buSzPts val="1400"/>
              <a:buChar char="●"/>
            </a:pPr>
            <a:r>
              <a:rPr lang="en-GB">
                <a:solidFill>
                  <a:srgbClr val="292929"/>
                </a:solidFill>
                <a:highlight>
                  <a:srgbClr val="FFFFFF"/>
                </a:highlight>
              </a:rPr>
              <a:t>Inertia Weight which is ‘w’ for higher values allows particles to explore more space and for lower values, particles converge faster rather than exploring solution space much. So, we can initialise high w initially and decrease it after each iterations.</a:t>
            </a:r>
            <a:endParaRPr>
              <a:solidFill>
                <a:srgbClr val="292929"/>
              </a:solidFill>
              <a:highlight>
                <a:srgbClr val="FFFFFF"/>
              </a:highlight>
            </a:endParaRPr>
          </a:p>
          <a:p>
            <a:pPr indent="-317500" lvl="0" marL="457200" rtl="0" algn="l">
              <a:spcBef>
                <a:spcPts val="0"/>
              </a:spcBef>
              <a:spcAft>
                <a:spcPts val="0"/>
              </a:spcAft>
              <a:buSzPts val="1400"/>
              <a:buChar char="●"/>
            </a:pPr>
            <a:r>
              <a:rPr lang="en-GB">
                <a:solidFill>
                  <a:srgbClr val="292929"/>
                </a:solidFill>
                <a:highlight>
                  <a:srgbClr val="FFFFFF"/>
                </a:highlight>
              </a:rPr>
              <a:t>C1 is acceleration coefficient dependent upon personal best previous solutions of respective particle whereas c2 depends upon global best solutions. Thus, higher c1 allows particle to explore more by its personal best solution rather than global ones. For this high c1, if our c2 is low, particles will initially not depend upon other particles for their swarming. As we iterate, if we decrease c1, particles who have already explored more of solution space will now not explore much than before. This combined with high c2 will allow particles to consider solutions of other social particles resulting in convergence at the end.</a:t>
            </a:r>
            <a:endParaRPr>
              <a:solidFill>
                <a:srgbClr val="292929"/>
              </a:solidFill>
              <a:highlight>
                <a:srgbClr val="FFFFFF"/>
              </a:highlight>
            </a:endParaRPr>
          </a:p>
          <a:p>
            <a:pPr indent="-317500" lvl="0" marL="457200" rtl="0" algn="l">
              <a:spcBef>
                <a:spcPts val="0"/>
              </a:spcBef>
              <a:spcAft>
                <a:spcPts val="0"/>
              </a:spcAft>
              <a:buSzPts val="1400"/>
              <a:buChar char="●"/>
            </a:pPr>
            <a:r>
              <a:rPr lang="en-GB">
                <a:solidFill>
                  <a:srgbClr val="292929"/>
                </a:solidFill>
                <a:highlight>
                  <a:srgbClr val="FFFFFF"/>
                </a:highlight>
              </a:rPr>
              <a:t>Concluding this, We can start with high c1, high w and low c2. As we iterate, we should decrease c1, w and increase c2. </a:t>
            </a:r>
            <a:endParaRPr>
              <a:solidFill>
                <a:srgbClr val="292929"/>
              </a:solidFill>
              <a:highlight>
                <a:srgbClr val="FFFFFF"/>
              </a:highlight>
            </a:endParaRPr>
          </a:p>
        </p:txBody>
      </p:sp>
      <p:sp>
        <p:nvSpPr>
          <p:cNvPr id="443" name="Google Shape;443;p59"/>
          <p:cNvSpPr txBox="1"/>
          <p:nvPr>
            <p:ph idx="4294967295" type="title"/>
          </p:nvPr>
        </p:nvSpPr>
        <p:spPr>
          <a:xfrm>
            <a:off x="311700" y="-73350"/>
            <a:ext cx="8520600" cy="45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2500">
                <a:latin typeface="Lobster"/>
                <a:ea typeface="Lobster"/>
                <a:cs typeface="Lobster"/>
                <a:sym typeface="Lobster"/>
              </a:rPr>
              <a:t>Conclusions:</a:t>
            </a:r>
            <a:endParaRPr b="1" sz="2500">
              <a:latin typeface="Lobster"/>
              <a:ea typeface="Lobster"/>
              <a:cs typeface="Lobster"/>
              <a:sym typeface="Lobster"/>
            </a:endParaRPr>
          </a:p>
          <a:p>
            <a:pPr indent="0" lvl="0" marL="0" rtl="0" algn="l">
              <a:spcBef>
                <a:spcPts val="1200"/>
              </a:spcBef>
              <a:spcAft>
                <a:spcPts val="0"/>
              </a:spcAft>
              <a:buNone/>
            </a:pPr>
            <a:r>
              <a:t/>
            </a:r>
            <a:endParaRPr b="1" sz="2500">
              <a:latin typeface="Lobster"/>
              <a:ea typeface="Lobster"/>
              <a:cs typeface="Lobster"/>
              <a:sym typeface="Lobs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49" name="Google Shape;449;p60"/>
          <p:cNvSpPr txBox="1"/>
          <p:nvPr/>
        </p:nvSpPr>
        <p:spPr>
          <a:xfrm>
            <a:off x="216325" y="587750"/>
            <a:ext cx="8428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For achieving this, we can chose these 3 hyperparameters as:</a:t>
            </a:r>
            <a:endParaRPr/>
          </a:p>
          <a:p>
            <a:pPr indent="-268899" lvl="0" marL="719999" rtl="0" algn="l">
              <a:spcBef>
                <a:spcPts val="0"/>
              </a:spcBef>
              <a:spcAft>
                <a:spcPts val="0"/>
              </a:spcAft>
              <a:buSzPts val="1400"/>
              <a:buChar char="●"/>
            </a:pPr>
            <a:r>
              <a:rPr lang="en-GB"/>
              <a:t>w= 0.4(i-n)/n^2 + 0.4; w converging to 0.4</a:t>
            </a:r>
            <a:endParaRPr/>
          </a:p>
          <a:p>
            <a:pPr indent="-268899" lvl="0" marL="719999" rtl="0" algn="l">
              <a:spcBef>
                <a:spcPts val="0"/>
              </a:spcBef>
              <a:spcAft>
                <a:spcPts val="0"/>
              </a:spcAft>
              <a:buSzPts val="1400"/>
              <a:buChar char="●"/>
            </a:pPr>
            <a:r>
              <a:rPr lang="en-GB"/>
              <a:t>c1= -3i/n + 3.5; c1 initially 3.5 decreasing to 0.5</a:t>
            </a:r>
            <a:endParaRPr/>
          </a:p>
          <a:p>
            <a:pPr indent="-268899" lvl="0" marL="719999" rtl="0" algn="l">
              <a:spcBef>
                <a:spcPts val="0"/>
              </a:spcBef>
              <a:spcAft>
                <a:spcPts val="0"/>
              </a:spcAft>
              <a:buSzPts val="1400"/>
              <a:buChar char="●"/>
            </a:pPr>
            <a:r>
              <a:rPr lang="en-GB"/>
              <a:t>c</a:t>
            </a:r>
            <a:r>
              <a:rPr lang="en-GB"/>
              <a:t>2= 3i/n + 0.5; c2 </a:t>
            </a:r>
            <a:r>
              <a:rPr lang="en-GB"/>
              <a:t>initially</a:t>
            </a:r>
            <a:r>
              <a:rPr lang="en-GB"/>
              <a:t> 0.5 increasing to 3.5</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For a test case, </a:t>
            </a:r>
            <a:r>
              <a:rPr lang="en-GB">
                <a:solidFill>
                  <a:srgbClr val="292929"/>
                </a:solidFill>
                <a:highlight>
                  <a:srgbClr val="FFFFFF"/>
                </a:highlight>
              </a:rPr>
              <a:t>M. Clerc and J. Kennedy standard values takes around 23stime. Whereas, for these changing hyperparameters over iterations took much longer around 123s with different solution than previous but almost same final objective value. This happens because we will be changing these hyperparameters during iterations, more particles tend to replace their initial solution with newer ones.</a:t>
            </a:r>
            <a:endParaRPr>
              <a:solidFill>
                <a:srgbClr val="292929"/>
              </a:solidFill>
              <a:highlight>
                <a:srgbClr val="FFFFFF"/>
              </a:highlight>
            </a:endParaRPr>
          </a:p>
          <a:p>
            <a:pPr indent="-317500" lvl="0" marL="457200" rtl="0" algn="l">
              <a:spcBef>
                <a:spcPts val="0"/>
              </a:spcBef>
              <a:spcAft>
                <a:spcPts val="0"/>
              </a:spcAft>
              <a:buSzPts val="1400"/>
              <a:buChar char="●"/>
            </a:pPr>
            <a:r>
              <a:rPr lang="en-GB">
                <a:solidFill>
                  <a:srgbClr val="292929"/>
                </a:solidFill>
                <a:highlight>
                  <a:srgbClr val="FFFFFF"/>
                </a:highlight>
              </a:rPr>
              <a:t>Thus, it is better to use those standard values for saving up computational load and time.</a:t>
            </a:r>
            <a:endParaRPr>
              <a:solidFill>
                <a:srgbClr val="292929"/>
              </a:solidFill>
              <a:highlight>
                <a:srgbClr val="FFFFFF"/>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Lobster"/>
                <a:ea typeface="Lobster"/>
                <a:cs typeface="Lobster"/>
                <a:sym typeface="Lobster"/>
              </a:rPr>
              <a:t>Visual Representation of final results</a:t>
            </a:r>
            <a:endParaRPr>
              <a:latin typeface="Lobster"/>
              <a:ea typeface="Lobster"/>
              <a:cs typeface="Lobster"/>
              <a:sym typeface="Lobster"/>
            </a:endParaRPr>
          </a:p>
        </p:txBody>
      </p:sp>
      <p:sp>
        <p:nvSpPr>
          <p:cNvPr id="455" name="Google Shape;45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56" name="Google Shape;456;p61"/>
          <p:cNvSpPr/>
          <p:nvPr/>
        </p:nvSpPr>
        <p:spPr>
          <a:xfrm>
            <a:off x="4999075" y="572700"/>
            <a:ext cx="3936998" cy="2126125"/>
          </a:xfrm>
          <a:prstGeom prst="rect">
            <a:avLst/>
          </a:prstGeom>
          <a:noFill/>
          <a:ln>
            <a:noFill/>
          </a:ln>
        </p:spPr>
      </p:sp>
      <p:pic>
        <p:nvPicPr>
          <p:cNvPr id="457" name="Google Shape;457;p61"/>
          <p:cNvPicPr preferRelativeResize="0"/>
          <p:nvPr/>
        </p:nvPicPr>
        <p:blipFill rotWithShape="1">
          <a:blip r:embed="rId3">
            <a:alphaModFix/>
          </a:blip>
          <a:srcRect b="0" l="9732" r="10687" t="14177"/>
          <a:stretch/>
        </p:blipFill>
        <p:spPr>
          <a:xfrm>
            <a:off x="4999075" y="2921200"/>
            <a:ext cx="3937000" cy="2092317"/>
          </a:xfrm>
          <a:prstGeom prst="rect">
            <a:avLst/>
          </a:prstGeom>
          <a:noFill/>
          <a:ln>
            <a:noFill/>
          </a:ln>
        </p:spPr>
      </p:pic>
      <p:pic>
        <p:nvPicPr>
          <p:cNvPr id="458" name="Google Shape;458;p61"/>
          <p:cNvPicPr preferRelativeResize="0"/>
          <p:nvPr/>
        </p:nvPicPr>
        <p:blipFill>
          <a:blip r:embed="rId4">
            <a:alphaModFix/>
          </a:blip>
          <a:stretch>
            <a:fillRect/>
          </a:stretch>
        </p:blipFill>
        <p:spPr>
          <a:xfrm>
            <a:off x="311700" y="2698825"/>
            <a:ext cx="4298900" cy="23215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Lobster"/>
                <a:ea typeface="Lobster"/>
                <a:cs typeface="Lobster"/>
                <a:sym typeface="Lobster"/>
              </a:rPr>
              <a:t>BenchMarking - Ackely Function</a:t>
            </a:r>
            <a:endParaRPr>
              <a:latin typeface="Lobster"/>
              <a:ea typeface="Lobster"/>
              <a:cs typeface="Lobster"/>
              <a:sym typeface="Lobster"/>
            </a:endParaRPr>
          </a:p>
        </p:txBody>
      </p:sp>
      <p:sp>
        <p:nvSpPr>
          <p:cNvPr id="464" name="Google Shape;464;p62"/>
          <p:cNvSpPr txBox="1"/>
          <p:nvPr>
            <p:ph idx="1" type="body"/>
          </p:nvPr>
        </p:nvSpPr>
        <p:spPr>
          <a:xfrm>
            <a:off x="311700" y="2260748"/>
            <a:ext cx="8520600" cy="2308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Global Minima at x,y = (0,0)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Genetic Algorithm - </a:t>
            </a:r>
            <a:r>
              <a:rPr lang="en-GB" sz="1550">
                <a:solidFill>
                  <a:schemeClr val="dk1"/>
                </a:solidFill>
                <a:highlight>
                  <a:schemeClr val="lt1"/>
                </a:highlight>
                <a:latin typeface="Courier New"/>
                <a:ea typeface="Courier New"/>
                <a:cs typeface="Courier New"/>
                <a:sym typeface="Courier New"/>
              </a:rPr>
              <a:t>f([0.0, 0.0]) = 0.000000</a:t>
            </a:r>
            <a:endParaRPr sz="2300">
              <a:solidFill>
                <a:schemeClr val="dk1"/>
              </a:solidFill>
              <a:highlight>
                <a:schemeClr val="lt1"/>
              </a:highlight>
            </a:endParaRPr>
          </a:p>
          <a:p>
            <a:pPr indent="0" lvl="0" marL="0" rtl="0" algn="l">
              <a:spcBef>
                <a:spcPts val="1200"/>
              </a:spcBef>
              <a:spcAft>
                <a:spcPts val="0"/>
              </a:spcAft>
              <a:buNone/>
            </a:pPr>
            <a:r>
              <a:rPr lang="en-GB"/>
              <a:t>Simulated Annealing - </a:t>
            </a:r>
            <a:r>
              <a:rPr lang="en-GB" sz="1650">
                <a:solidFill>
                  <a:schemeClr val="dk1"/>
                </a:solidFill>
                <a:highlight>
                  <a:schemeClr val="lt1"/>
                </a:highlight>
                <a:latin typeface="Courier New"/>
                <a:ea typeface="Courier New"/>
                <a:cs typeface="Courier New"/>
                <a:sym typeface="Courier New"/>
              </a:rPr>
              <a:t>f([-0.0005088, -0.0025955]) = 0.007667</a:t>
            </a:r>
            <a:endParaRPr sz="1650">
              <a:solidFill>
                <a:schemeClr val="dk1"/>
              </a:solidFill>
              <a:highlight>
                <a:schemeClr val="lt1"/>
              </a:highlight>
              <a:latin typeface="Courier New"/>
              <a:ea typeface="Courier New"/>
              <a:cs typeface="Courier New"/>
              <a:sym typeface="Courier New"/>
            </a:endParaRPr>
          </a:p>
          <a:p>
            <a:pPr indent="0" lvl="0" marL="0" rtl="0" algn="l">
              <a:spcBef>
                <a:spcPts val="1200"/>
              </a:spcBef>
              <a:spcAft>
                <a:spcPts val="1200"/>
              </a:spcAft>
              <a:buClr>
                <a:schemeClr val="dk1"/>
              </a:buClr>
              <a:buSzPts val="1100"/>
              <a:buFont typeface="Arial"/>
              <a:buNone/>
            </a:pPr>
            <a:r>
              <a:rPr lang="en-GB"/>
              <a:t>Particle Swarm - </a:t>
            </a:r>
            <a:r>
              <a:rPr lang="en-GB" sz="1650">
                <a:solidFill>
                  <a:schemeClr val="dk1"/>
                </a:solidFill>
                <a:highlight>
                  <a:schemeClr val="lt1"/>
                </a:highlight>
                <a:latin typeface="Courier New"/>
                <a:ea typeface="Courier New"/>
                <a:cs typeface="Courier New"/>
                <a:sym typeface="Courier New"/>
              </a:rPr>
              <a:t>f([-0.000145, -0.0025955]) = 0.000577</a:t>
            </a:r>
            <a:endParaRPr>
              <a:solidFill>
                <a:schemeClr val="dk1"/>
              </a:solidFill>
              <a:highlight>
                <a:schemeClr val="lt1"/>
              </a:highlight>
            </a:endParaRPr>
          </a:p>
        </p:txBody>
      </p:sp>
      <p:sp>
        <p:nvSpPr>
          <p:cNvPr id="465" name="Google Shape;46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66" name="Google Shape;466;p62"/>
          <p:cNvPicPr preferRelativeResize="0"/>
          <p:nvPr/>
        </p:nvPicPr>
        <p:blipFill>
          <a:blip r:embed="rId3">
            <a:alphaModFix/>
          </a:blip>
          <a:stretch>
            <a:fillRect/>
          </a:stretch>
        </p:blipFill>
        <p:spPr>
          <a:xfrm>
            <a:off x="1966541" y="1152475"/>
            <a:ext cx="5210925" cy="809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idx="1" type="body"/>
          </p:nvPr>
        </p:nvSpPr>
        <p:spPr>
          <a:xfrm>
            <a:off x="187450" y="48750"/>
            <a:ext cx="8499300" cy="5046000"/>
          </a:xfrm>
          <a:prstGeom prst="rect">
            <a:avLst/>
          </a:prstGeom>
        </p:spPr>
        <p:txBody>
          <a:bodyPr anchorCtr="0" anchor="t" bIns="34275" lIns="68575" spcFirstLastPara="1" rIns="68575" wrap="square" tIns="34275">
            <a:normAutofit/>
          </a:bodyPr>
          <a:lstStyle/>
          <a:p>
            <a:pPr indent="-266700" lvl="0" marL="342900" rtl="0" algn="l">
              <a:spcBef>
                <a:spcPts val="300"/>
              </a:spcBef>
              <a:spcAft>
                <a:spcPts val="0"/>
              </a:spcAft>
              <a:buSzPts val="1600"/>
              <a:buFont typeface="Nunito"/>
              <a:buChar char="●"/>
            </a:pPr>
            <a:r>
              <a:rPr b="1" lang="en-GB" sz="1700">
                <a:latin typeface="Lobster"/>
                <a:ea typeface="Lobster"/>
                <a:cs typeface="Lobster"/>
                <a:sym typeface="Lobster"/>
              </a:rPr>
              <a:t>Design Variables</a:t>
            </a:r>
            <a:r>
              <a:rPr b="1" lang="en-GB" sz="1700"/>
              <a:t> </a:t>
            </a:r>
            <a:r>
              <a:rPr lang="en-GB" sz="1700"/>
              <a:t>: </a:t>
            </a:r>
            <a:r>
              <a:rPr lang="en-GB" sz="1700">
                <a:latin typeface="Nunito"/>
                <a:ea typeface="Nunito"/>
                <a:cs typeface="Nunito"/>
                <a:sym typeface="Nunito"/>
              </a:rPr>
              <a:t>x</a:t>
            </a:r>
            <a:r>
              <a:rPr baseline="-25000" lang="en-GB" sz="1700">
                <a:latin typeface="Nunito"/>
                <a:ea typeface="Nunito"/>
                <a:cs typeface="Nunito"/>
                <a:sym typeface="Nunito"/>
              </a:rPr>
              <a:t>1</a:t>
            </a:r>
            <a:r>
              <a:rPr lang="en-GB" sz="1700">
                <a:latin typeface="Nunito"/>
                <a:ea typeface="Nunito"/>
                <a:cs typeface="Nunito"/>
                <a:sym typeface="Nunito"/>
              </a:rPr>
              <a:t>, x</a:t>
            </a:r>
            <a:r>
              <a:rPr baseline="-25000" lang="en-GB" sz="1700">
                <a:latin typeface="Nunito"/>
                <a:ea typeface="Nunito"/>
                <a:cs typeface="Nunito"/>
                <a:sym typeface="Nunito"/>
              </a:rPr>
              <a:t>2</a:t>
            </a:r>
            <a:r>
              <a:rPr lang="en-GB" sz="1700">
                <a:latin typeface="Nunito"/>
                <a:ea typeface="Nunito"/>
                <a:cs typeface="Nunito"/>
                <a:sym typeface="Nunito"/>
              </a:rPr>
              <a:t>.. x</a:t>
            </a:r>
            <a:r>
              <a:rPr baseline="-25000" lang="en-GB" sz="1700">
                <a:latin typeface="Nunito"/>
                <a:ea typeface="Nunito"/>
                <a:cs typeface="Nunito"/>
                <a:sym typeface="Nunito"/>
              </a:rPr>
              <a:t>n</a:t>
            </a:r>
            <a:r>
              <a:rPr lang="en-GB" sz="1700">
                <a:latin typeface="Nunito"/>
                <a:ea typeface="Nunito"/>
                <a:cs typeface="Nunito"/>
                <a:sym typeface="Nunito"/>
              </a:rPr>
              <a:t>, y</a:t>
            </a:r>
            <a:r>
              <a:rPr baseline="-25000" lang="en-GB" sz="1700">
                <a:latin typeface="Nunito"/>
                <a:ea typeface="Nunito"/>
                <a:cs typeface="Nunito"/>
                <a:sym typeface="Nunito"/>
              </a:rPr>
              <a:t>1 </a:t>
            </a:r>
            <a:r>
              <a:rPr lang="en-GB" sz="1700">
                <a:latin typeface="Nunito"/>
                <a:ea typeface="Nunito"/>
                <a:cs typeface="Nunito"/>
                <a:sym typeface="Nunito"/>
              </a:rPr>
              <a:t>, y</a:t>
            </a:r>
            <a:r>
              <a:rPr baseline="-25000" lang="en-GB" sz="1700">
                <a:latin typeface="Nunito"/>
                <a:ea typeface="Nunito"/>
                <a:cs typeface="Nunito"/>
                <a:sym typeface="Nunito"/>
              </a:rPr>
              <a:t>2</a:t>
            </a:r>
            <a:r>
              <a:rPr lang="en-GB" sz="1700">
                <a:latin typeface="Nunito"/>
                <a:ea typeface="Nunito"/>
                <a:cs typeface="Nunito"/>
                <a:sym typeface="Nunito"/>
              </a:rPr>
              <a:t>.. y</a:t>
            </a:r>
            <a:r>
              <a:rPr baseline="-25000" lang="en-GB" sz="1700">
                <a:latin typeface="Nunito"/>
                <a:ea typeface="Nunito"/>
                <a:cs typeface="Nunito"/>
                <a:sym typeface="Nunito"/>
              </a:rPr>
              <a:t>n</a:t>
            </a:r>
            <a:r>
              <a:rPr lang="en-GB" sz="1700">
                <a:latin typeface="Nunito"/>
                <a:ea typeface="Nunito"/>
                <a:cs typeface="Nunito"/>
                <a:sym typeface="Nunito"/>
              </a:rPr>
              <a:t>, z</a:t>
            </a:r>
            <a:r>
              <a:rPr baseline="-25000" lang="en-GB" sz="1700">
                <a:latin typeface="Nunito"/>
                <a:ea typeface="Nunito"/>
                <a:cs typeface="Nunito"/>
                <a:sym typeface="Nunito"/>
              </a:rPr>
              <a:t>1</a:t>
            </a:r>
            <a:r>
              <a:rPr lang="en-GB" sz="1700">
                <a:latin typeface="Nunito"/>
                <a:ea typeface="Nunito"/>
                <a:cs typeface="Nunito"/>
                <a:sym typeface="Nunito"/>
              </a:rPr>
              <a:t>, z</a:t>
            </a:r>
            <a:r>
              <a:rPr baseline="-25000" lang="en-GB" sz="1700">
                <a:latin typeface="Nunito"/>
                <a:ea typeface="Nunito"/>
                <a:cs typeface="Nunito"/>
                <a:sym typeface="Nunito"/>
              </a:rPr>
              <a:t>2</a:t>
            </a:r>
            <a:r>
              <a:rPr lang="en-GB" sz="1700">
                <a:latin typeface="Nunito"/>
                <a:ea typeface="Nunito"/>
                <a:cs typeface="Nunito"/>
                <a:sym typeface="Nunito"/>
              </a:rPr>
              <a:t>..z</a:t>
            </a:r>
            <a:r>
              <a:rPr baseline="-25000" lang="en-GB" sz="1700">
                <a:latin typeface="Nunito"/>
                <a:ea typeface="Nunito"/>
                <a:cs typeface="Nunito"/>
                <a:sym typeface="Nunito"/>
              </a:rPr>
              <a:t>n </a:t>
            </a:r>
            <a:r>
              <a:rPr lang="en-GB" sz="1700">
                <a:latin typeface="Nunito"/>
                <a:ea typeface="Nunito"/>
                <a:cs typeface="Nunito"/>
                <a:sym typeface="Nunito"/>
              </a:rPr>
              <a:t>(n - number of bulbs)</a:t>
            </a:r>
            <a:br>
              <a:rPr lang="en-GB" sz="1700"/>
            </a:br>
            <a:endParaRPr sz="1700"/>
          </a:p>
          <a:p>
            <a:pPr indent="-266700" lvl="0" marL="342900" rtl="0" algn="l">
              <a:spcBef>
                <a:spcPts val="0"/>
              </a:spcBef>
              <a:spcAft>
                <a:spcPts val="0"/>
              </a:spcAft>
              <a:buSzPts val="1600"/>
              <a:buFont typeface="Nunito"/>
              <a:buChar char="●"/>
            </a:pPr>
            <a:r>
              <a:rPr b="1" lang="en-GB" sz="1700">
                <a:latin typeface="Lobster"/>
                <a:ea typeface="Lobster"/>
                <a:cs typeface="Lobster"/>
                <a:sym typeface="Lobster"/>
              </a:rPr>
              <a:t>Parameters</a:t>
            </a:r>
            <a:r>
              <a:rPr b="1" lang="en-GB" sz="1700"/>
              <a:t> </a:t>
            </a:r>
            <a:r>
              <a:rPr lang="en-GB" sz="1700"/>
              <a:t>: </a:t>
            </a:r>
            <a:r>
              <a:rPr lang="en-GB" sz="1700">
                <a:latin typeface="Nunito"/>
                <a:ea typeface="Nunito"/>
                <a:cs typeface="Nunito"/>
                <a:sym typeface="Nunito"/>
              </a:rPr>
              <a:t>a, b, c, n, P1, P2.. , Pn</a:t>
            </a:r>
            <a:br>
              <a:rPr lang="en-GB" sz="1700"/>
            </a:br>
            <a:endParaRPr sz="1700"/>
          </a:p>
          <a:p>
            <a:pPr indent="-266700" lvl="0" marL="342900" rtl="0" algn="l">
              <a:spcBef>
                <a:spcPts val="0"/>
              </a:spcBef>
              <a:spcAft>
                <a:spcPts val="0"/>
              </a:spcAft>
              <a:buSzPts val="1600"/>
              <a:buFont typeface="Nunito"/>
              <a:buChar char="●"/>
            </a:pPr>
            <a:r>
              <a:rPr b="1" lang="en-GB" sz="1700">
                <a:latin typeface="Lobster"/>
                <a:ea typeface="Lobster"/>
                <a:cs typeface="Lobster"/>
                <a:sym typeface="Lobster"/>
              </a:rPr>
              <a:t>Constraint</a:t>
            </a:r>
            <a:r>
              <a:rPr lang="en-GB" sz="1700"/>
              <a:t> : </a:t>
            </a:r>
            <a:endParaRPr sz="1700">
              <a:latin typeface="Nunito"/>
              <a:ea typeface="Nunito"/>
              <a:cs typeface="Nunito"/>
              <a:sym typeface="Nunito"/>
            </a:endParaRPr>
          </a:p>
          <a:p>
            <a:pPr indent="342900" lvl="0" marL="1028700" rtl="0" algn="l">
              <a:spcBef>
                <a:spcPts val="300"/>
              </a:spcBef>
              <a:spcAft>
                <a:spcPts val="0"/>
              </a:spcAft>
              <a:buNone/>
            </a:pPr>
            <a:r>
              <a:rPr lang="en-GB" sz="1700">
                <a:latin typeface="Nunito"/>
                <a:ea typeface="Nunito"/>
                <a:cs typeface="Nunito"/>
                <a:sym typeface="Nunito"/>
              </a:rPr>
              <a:t> 0&lt;x&lt;a; 0&lt;y&lt;b; 0&lt;z&lt;c </a:t>
            </a:r>
            <a:endParaRPr sz="1700">
              <a:latin typeface="Nunito"/>
              <a:ea typeface="Nunito"/>
              <a:cs typeface="Nunito"/>
              <a:sym typeface="Nunito"/>
            </a:endParaRPr>
          </a:p>
          <a:p>
            <a:pPr indent="342900" lvl="0" marL="1028700" rtl="0" algn="l">
              <a:spcBef>
                <a:spcPts val="300"/>
              </a:spcBef>
              <a:spcAft>
                <a:spcPts val="0"/>
              </a:spcAft>
              <a:buNone/>
            </a:pPr>
            <a:r>
              <a:rPr lang="en-GB" sz="1700">
                <a:latin typeface="Nunito"/>
                <a:ea typeface="Nunito"/>
                <a:cs typeface="Nunito"/>
                <a:sym typeface="Nunito"/>
              </a:rPr>
              <a:t> ax+by+cy &gt; constant</a:t>
            </a:r>
            <a:endParaRPr sz="1700">
              <a:latin typeface="Nunito"/>
              <a:ea typeface="Nunito"/>
              <a:cs typeface="Nunito"/>
              <a:sym typeface="Nunito"/>
            </a:endParaRPr>
          </a:p>
          <a:p>
            <a:pPr indent="0" lvl="0" marL="1371600" rtl="0" algn="l">
              <a:spcBef>
                <a:spcPts val="300"/>
              </a:spcBef>
              <a:spcAft>
                <a:spcPts val="0"/>
              </a:spcAft>
              <a:buNone/>
            </a:pPr>
            <a:r>
              <a:rPr lang="en-GB" sz="1700">
                <a:latin typeface="Nunito"/>
                <a:ea typeface="Nunito"/>
                <a:cs typeface="Nunito"/>
                <a:sym typeface="Nunito"/>
              </a:rPr>
              <a:t>For example, in blackboard case: ax+by+cz&lt;0 or &gt;0 so that all the bulbs lie on the same side of the blackboard.</a:t>
            </a:r>
            <a:endParaRPr sz="1700">
              <a:latin typeface="Nunito"/>
              <a:ea typeface="Nunito"/>
              <a:cs typeface="Nunito"/>
              <a:sym typeface="Nunito"/>
            </a:endParaRPr>
          </a:p>
          <a:p>
            <a:pPr indent="-285750" lvl="0" marL="342900" rtl="0" algn="l">
              <a:spcBef>
                <a:spcPts val="0"/>
              </a:spcBef>
              <a:spcAft>
                <a:spcPts val="0"/>
              </a:spcAft>
              <a:buSzPts val="1900"/>
              <a:buFont typeface="Nunito"/>
              <a:buChar char="●"/>
            </a:pPr>
            <a:r>
              <a:rPr b="1" i="1" lang="en-GB" sz="1900">
                <a:latin typeface="Lobster"/>
                <a:ea typeface="Lobster"/>
                <a:cs typeface="Lobster"/>
                <a:sym typeface="Lobster"/>
              </a:rPr>
              <a:t>Search Algorithms to be implemented:</a:t>
            </a:r>
            <a:endParaRPr b="1" i="1" sz="1900">
              <a:latin typeface="Lobster"/>
              <a:ea typeface="Lobster"/>
              <a:cs typeface="Lobster"/>
              <a:sym typeface="Lobster"/>
            </a:endParaRPr>
          </a:p>
          <a:p>
            <a:pPr indent="-285750" lvl="1" marL="685800" rtl="0" algn="l">
              <a:spcBef>
                <a:spcPts val="0"/>
              </a:spcBef>
              <a:spcAft>
                <a:spcPts val="0"/>
              </a:spcAft>
              <a:buSzPts val="1900"/>
              <a:buFont typeface="Nunito"/>
              <a:buChar char="○"/>
            </a:pPr>
            <a:r>
              <a:rPr lang="en-GB" sz="1700">
                <a:latin typeface="Nunito"/>
                <a:ea typeface="Nunito"/>
                <a:cs typeface="Nunito"/>
                <a:sym typeface="Nunito"/>
              </a:rPr>
              <a:t>Genetic Algorithm</a:t>
            </a:r>
            <a:endParaRPr sz="1700">
              <a:latin typeface="Nunito"/>
              <a:ea typeface="Nunito"/>
              <a:cs typeface="Nunito"/>
              <a:sym typeface="Nunito"/>
            </a:endParaRPr>
          </a:p>
          <a:p>
            <a:pPr indent="-273050" lvl="1" marL="685800" rtl="0" algn="l">
              <a:spcBef>
                <a:spcPts val="0"/>
              </a:spcBef>
              <a:spcAft>
                <a:spcPts val="0"/>
              </a:spcAft>
              <a:buSzPts val="1700"/>
              <a:buFont typeface="Nunito"/>
              <a:buChar char="○"/>
            </a:pPr>
            <a:r>
              <a:rPr lang="en-GB" sz="1700">
                <a:latin typeface="Nunito"/>
                <a:ea typeface="Nunito"/>
                <a:cs typeface="Nunito"/>
                <a:sym typeface="Nunito"/>
              </a:rPr>
              <a:t>Simulated Annealing</a:t>
            </a:r>
            <a:endParaRPr sz="1700">
              <a:latin typeface="Nunito"/>
              <a:ea typeface="Nunito"/>
              <a:cs typeface="Nunito"/>
              <a:sym typeface="Nunito"/>
            </a:endParaRPr>
          </a:p>
          <a:p>
            <a:pPr indent="-273050" lvl="1" marL="685800" rtl="0" algn="l">
              <a:spcBef>
                <a:spcPts val="0"/>
              </a:spcBef>
              <a:spcAft>
                <a:spcPts val="0"/>
              </a:spcAft>
              <a:buSzPts val="1700"/>
              <a:buFont typeface="Nunito"/>
              <a:buChar char="○"/>
            </a:pPr>
            <a:r>
              <a:rPr lang="en-GB" sz="1700">
                <a:latin typeface="Nunito"/>
                <a:ea typeface="Nunito"/>
                <a:cs typeface="Nunito"/>
                <a:sym typeface="Nunito"/>
              </a:rPr>
              <a:t>Particle Swarm</a:t>
            </a:r>
            <a:endParaRPr sz="1700">
              <a:latin typeface="Nunito"/>
              <a:ea typeface="Nunito"/>
              <a:cs typeface="Nunito"/>
              <a:sym typeface="Nunito"/>
            </a:endParaRPr>
          </a:p>
          <a:p>
            <a:pPr indent="0" lvl="0" marL="0" rtl="0" algn="l">
              <a:spcBef>
                <a:spcPts val="300"/>
              </a:spcBef>
              <a:spcAft>
                <a:spcPts val="0"/>
              </a:spcAft>
              <a:buNone/>
            </a:pPr>
            <a:r>
              <a:t/>
            </a:r>
            <a:endParaRPr sz="1700">
              <a:latin typeface="Nunito"/>
              <a:ea typeface="Nunito"/>
              <a:cs typeface="Nunito"/>
              <a:sym typeface="Nunito"/>
            </a:endParaRPr>
          </a:p>
          <a:p>
            <a:pPr indent="0" lvl="0" marL="0" rtl="0" algn="l">
              <a:spcBef>
                <a:spcPts val="300"/>
              </a:spcBef>
              <a:spcAft>
                <a:spcPts val="0"/>
              </a:spcAft>
              <a:buNone/>
            </a:pPr>
            <a:r>
              <a:rPr lang="en-GB" sz="1700">
                <a:latin typeface="Nunito"/>
                <a:ea typeface="Nunito"/>
                <a:cs typeface="Nunito"/>
                <a:sym typeface="Nunito"/>
              </a:rPr>
              <a:t>We will be using </a:t>
            </a:r>
            <a:r>
              <a:rPr b="1" lang="en-GB" sz="1700">
                <a:latin typeface="Nunito"/>
                <a:ea typeface="Nunito"/>
                <a:cs typeface="Nunito"/>
                <a:sym typeface="Nunito"/>
              </a:rPr>
              <a:t>python</a:t>
            </a:r>
            <a:r>
              <a:rPr lang="en-GB" sz="1700">
                <a:latin typeface="Nunito"/>
                <a:ea typeface="Nunito"/>
                <a:cs typeface="Nunito"/>
                <a:sym typeface="Nunito"/>
              </a:rPr>
              <a:t> as our </a:t>
            </a:r>
            <a:r>
              <a:rPr b="1" lang="en-GB" sz="1700">
                <a:latin typeface="Nunito"/>
                <a:ea typeface="Nunito"/>
                <a:cs typeface="Nunito"/>
                <a:sym typeface="Nunito"/>
              </a:rPr>
              <a:t>programming language</a:t>
            </a:r>
            <a:r>
              <a:rPr lang="en-GB" sz="1700">
                <a:latin typeface="Nunito"/>
                <a:ea typeface="Nunito"/>
                <a:cs typeface="Nunito"/>
                <a:sym typeface="Nunito"/>
              </a:rPr>
              <a:t>.</a:t>
            </a:r>
            <a:endParaRPr sz="1700">
              <a:latin typeface="Nunito"/>
              <a:ea typeface="Nunito"/>
              <a:cs typeface="Nunito"/>
              <a:sym typeface="Nunito"/>
            </a:endParaRPr>
          </a:p>
        </p:txBody>
      </p:sp>
      <p:sp>
        <p:nvSpPr>
          <p:cNvPr id="90" name="Google Shape;90;p18"/>
          <p:cNvSpPr txBox="1"/>
          <p:nvPr>
            <p:ph idx="12" type="sldNum"/>
          </p:nvPr>
        </p:nvSpPr>
        <p:spPr>
          <a:xfrm>
            <a:off x="6553200" y="4683919"/>
            <a:ext cx="2133600" cy="357000"/>
          </a:xfrm>
          <a:prstGeom prst="rect">
            <a:avLst/>
          </a:prstGeom>
        </p:spPr>
        <p:txBody>
          <a:bodyPr anchorCtr="0" anchor="t"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Lobster"/>
                <a:ea typeface="Lobster"/>
                <a:cs typeface="Lobster"/>
                <a:sym typeface="Lobster"/>
              </a:rPr>
              <a:t>BenchMarking - Himmel Blau’s Function</a:t>
            </a:r>
            <a:endParaRPr>
              <a:latin typeface="Lobster"/>
              <a:ea typeface="Lobster"/>
              <a:cs typeface="Lobster"/>
              <a:sym typeface="Lobster"/>
            </a:endParaRPr>
          </a:p>
        </p:txBody>
      </p:sp>
      <p:sp>
        <p:nvSpPr>
          <p:cNvPr id="472" name="Google Shape;472;p63"/>
          <p:cNvSpPr txBox="1"/>
          <p:nvPr>
            <p:ph idx="1" type="body"/>
          </p:nvPr>
        </p:nvSpPr>
        <p:spPr>
          <a:xfrm>
            <a:off x="311700" y="1770775"/>
            <a:ext cx="8520600" cy="279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Identical</a:t>
            </a:r>
            <a:r>
              <a:rPr lang="en-GB"/>
              <a:t> Minimas at x,y = (3,2), (-2.8,3.13), (-3.779,-3.28), (3.584,-1.84)</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Genetic Algorithm - </a:t>
            </a:r>
            <a:r>
              <a:rPr lang="en-GB" sz="1650">
                <a:solidFill>
                  <a:schemeClr val="dk1"/>
                </a:solidFill>
                <a:highlight>
                  <a:schemeClr val="lt1"/>
                </a:highlight>
                <a:latin typeface="Courier New"/>
                <a:ea typeface="Courier New"/>
                <a:cs typeface="Courier New"/>
                <a:sym typeface="Courier New"/>
              </a:rPr>
              <a:t>f([3.5844, -1.8481) = 0.000000</a:t>
            </a:r>
            <a:endParaRPr sz="2900">
              <a:solidFill>
                <a:schemeClr val="dk1"/>
              </a:solidFill>
              <a:highlight>
                <a:schemeClr val="lt1"/>
              </a:highlight>
            </a:endParaRPr>
          </a:p>
          <a:p>
            <a:pPr indent="0" lvl="0" marL="0" rtl="0" algn="l">
              <a:spcBef>
                <a:spcPts val="1200"/>
              </a:spcBef>
              <a:spcAft>
                <a:spcPts val="0"/>
              </a:spcAft>
              <a:buNone/>
            </a:pPr>
            <a:r>
              <a:rPr lang="en-GB"/>
              <a:t>Simulated Annealing - </a:t>
            </a:r>
            <a:r>
              <a:rPr lang="en-GB" sz="1650">
                <a:solidFill>
                  <a:schemeClr val="dk1"/>
                </a:solidFill>
                <a:highlight>
                  <a:schemeClr val="lt1"/>
                </a:highlight>
                <a:latin typeface="Courier New"/>
                <a:ea typeface="Courier New"/>
                <a:cs typeface="Courier New"/>
                <a:sym typeface="Courier New"/>
              </a:rPr>
              <a:t>f([ 3.58470499 -1.84973728]) = 0.000039 </a:t>
            </a:r>
            <a:endParaRPr sz="2850">
              <a:solidFill>
                <a:schemeClr val="dk1"/>
              </a:solidFill>
              <a:highlight>
                <a:schemeClr val="lt1"/>
              </a:highlight>
              <a:latin typeface="Courier New"/>
              <a:ea typeface="Courier New"/>
              <a:cs typeface="Courier New"/>
              <a:sym typeface="Courier New"/>
            </a:endParaRPr>
          </a:p>
          <a:p>
            <a:pPr indent="0" lvl="0" marL="0" rtl="0" algn="l">
              <a:spcBef>
                <a:spcPts val="1200"/>
              </a:spcBef>
              <a:spcAft>
                <a:spcPts val="1200"/>
              </a:spcAft>
              <a:buNone/>
            </a:pPr>
            <a:r>
              <a:rPr lang="en-GB"/>
              <a:t>Particle Swarm</a:t>
            </a:r>
            <a:r>
              <a:rPr lang="en-GB"/>
              <a:t> - </a:t>
            </a:r>
            <a:r>
              <a:rPr lang="en-GB" sz="1650">
                <a:solidFill>
                  <a:schemeClr val="dk1"/>
                </a:solidFill>
                <a:highlight>
                  <a:schemeClr val="lt1"/>
                </a:highlight>
                <a:latin typeface="Courier New"/>
                <a:ea typeface="Courier New"/>
                <a:cs typeface="Courier New"/>
                <a:sym typeface="Courier New"/>
              </a:rPr>
              <a:t>f([3.0000, 1.9993])= 0.000008</a:t>
            </a:r>
            <a:endParaRPr sz="2400">
              <a:solidFill>
                <a:schemeClr val="dk1"/>
              </a:solidFill>
              <a:highlight>
                <a:schemeClr val="lt1"/>
              </a:highlight>
            </a:endParaRPr>
          </a:p>
        </p:txBody>
      </p:sp>
      <p:sp>
        <p:nvSpPr>
          <p:cNvPr id="473" name="Google Shape;47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74" name="Google Shape;474;p63"/>
          <p:cNvPicPr preferRelativeResize="0"/>
          <p:nvPr/>
        </p:nvPicPr>
        <p:blipFill>
          <a:blip r:embed="rId3">
            <a:alphaModFix/>
          </a:blip>
          <a:stretch>
            <a:fillRect/>
          </a:stretch>
        </p:blipFill>
        <p:spPr>
          <a:xfrm>
            <a:off x="2479250" y="1259400"/>
            <a:ext cx="4185478" cy="393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Inputs</a:t>
            </a:r>
            <a:endParaRPr/>
          </a:p>
        </p:txBody>
      </p:sp>
      <p:sp>
        <p:nvSpPr>
          <p:cNvPr id="480" name="Google Shape;480;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81" name="Google Shape;481;p64"/>
          <p:cNvPicPr preferRelativeResize="0"/>
          <p:nvPr/>
        </p:nvPicPr>
        <p:blipFill>
          <a:blip r:embed="rId3">
            <a:alphaModFix/>
          </a:blip>
          <a:stretch>
            <a:fillRect/>
          </a:stretch>
        </p:blipFill>
        <p:spPr>
          <a:xfrm>
            <a:off x="152400" y="725100"/>
            <a:ext cx="3098798" cy="2013926"/>
          </a:xfrm>
          <a:prstGeom prst="rect">
            <a:avLst/>
          </a:prstGeom>
          <a:noFill/>
          <a:ln>
            <a:noFill/>
          </a:ln>
        </p:spPr>
      </p:pic>
      <p:pic>
        <p:nvPicPr>
          <p:cNvPr id="482" name="Google Shape;482;p64"/>
          <p:cNvPicPr preferRelativeResize="0"/>
          <p:nvPr/>
        </p:nvPicPr>
        <p:blipFill>
          <a:blip r:embed="rId4">
            <a:alphaModFix/>
          </a:blip>
          <a:stretch>
            <a:fillRect/>
          </a:stretch>
        </p:blipFill>
        <p:spPr>
          <a:xfrm>
            <a:off x="3962400" y="44500"/>
            <a:ext cx="4792125" cy="1676400"/>
          </a:xfrm>
          <a:prstGeom prst="rect">
            <a:avLst/>
          </a:prstGeom>
          <a:noFill/>
          <a:ln>
            <a:noFill/>
          </a:ln>
        </p:spPr>
      </p:pic>
      <p:pic>
        <p:nvPicPr>
          <p:cNvPr id="483" name="Google Shape;483;p64"/>
          <p:cNvPicPr preferRelativeResize="0"/>
          <p:nvPr/>
        </p:nvPicPr>
        <p:blipFill>
          <a:blip r:embed="rId5">
            <a:alphaModFix/>
          </a:blip>
          <a:stretch>
            <a:fillRect/>
          </a:stretch>
        </p:blipFill>
        <p:spPr>
          <a:xfrm>
            <a:off x="0" y="3043825"/>
            <a:ext cx="4400550" cy="2099675"/>
          </a:xfrm>
          <a:prstGeom prst="rect">
            <a:avLst/>
          </a:prstGeom>
          <a:noFill/>
          <a:ln>
            <a:noFill/>
          </a:ln>
        </p:spPr>
      </p:pic>
      <p:pic>
        <p:nvPicPr>
          <p:cNvPr id="484" name="Google Shape;484;p64"/>
          <p:cNvPicPr preferRelativeResize="0"/>
          <p:nvPr/>
        </p:nvPicPr>
        <p:blipFill>
          <a:blip r:embed="rId6">
            <a:alphaModFix/>
          </a:blip>
          <a:stretch>
            <a:fillRect/>
          </a:stretch>
        </p:blipFill>
        <p:spPr>
          <a:xfrm>
            <a:off x="4277775" y="3419475"/>
            <a:ext cx="4866226" cy="17240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120">
                <a:latin typeface="Lobster"/>
                <a:ea typeface="Lobster"/>
                <a:cs typeface="Lobster"/>
                <a:sym typeface="Lobster"/>
              </a:rPr>
              <a:t>Time Comparison with Standard Algorithms</a:t>
            </a:r>
            <a:endParaRPr sz="2120">
              <a:latin typeface="Lobster"/>
              <a:ea typeface="Lobster"/>
              <a:cs typeface="Lobster"/>
              <a:sym typeface="Lobster"/>
            </a:endParaRPr>
          </a:p>
        </p:txBody>
      </p:sp>
      <p:pic>
        <p:nvPicPr>
          <p:cNvPr id="490" name="Google Shape;490;p65"/>
          <p:cNvPicPr preferRelativeResize="0"/>
          <p:nvPr/>
        </p:nvPicPr>
        <p:blipFill>
          <a:blip r:embed="rId3">
            <a:alphaModFix/>
          </a:blip>
          <a:stretch>
            <a:fillRect/>
          </a:stretch>
        </p:blipFill>
        <p:spPr>
          <a:xfrm>
            <a:off x="1869013" y="1803350"/>
            <a:ext cx="5405976" cy="3253475"/>
          </a:xfrm>
          <a:prstGeom prst="rect">
            <a:avLst/>
          </a:prstGeom>
          <a:noFill/>
          <a:ln cap="flat" cmpd="sng" w="9525">
            <a:solidFill>
              <a:schemeClr val="dk2"/>
            </a:solidFill>
            <a:prstDash val="solid"/>
            <a:round/>
            <a:headEnd len="sm" w="sm" type="none"/>
            <a:tailEnd len="sm" w="sm" type="none"/>
          </a:ln>
        </p:spPr>
      </p:pic>
      <p:pic>
        <p:nvPicPr>
          <p:cNvPr id="491" name="Google Shape;491;p65"/>
          <p:cNvPicPr preferRelativeResize="0"/>
          <p:nvPr/>
        </p:nvPicPr>
        <p:blipFill rotWithShape="1">
          <a:blip r:embed="rId4">
            <a:alphaModFix/>
          </a:blip>
          <a:srcRect b="0" l="1224" r="0" t="0"/>
          <a:stretch/>
        </p:blipFill>
        <p:spPr>
          <a:xfrm>
            <a:off x="1623600" y="409325"/>
            <a:ext cx="5970901" cy="1331950"/>
          </a:xfrm>
          <a:prstGeom prst="rect">
            <a:avLst/>
          </a:prstGeom>
          <a:noFill/>
          <a:ln cap="flat" cmpd="sng" w="9525">
            <a:solidFill>
              <a:schemeClr val="dk2"/>
            </a:solidFill>
            <a:prstDash val="solid"/>
            <a:round/>
            <a:headEnd len="sm" w="sm" type="none"/>
            <a:tailEnd len="sm" w="sm" type="none"/>
          </a:ln>
        </p:spPr>
      </p:pic>
      <p:sp>
        <p:nvSpPr>
          <p:cNvPr id="492" name="Google Shape;49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Final Positions of Bulb</a:t>
            </a:r>
            <a:endParaRPr/>
          </a:p>
        </p:txBody>
      </p:sp>
      <p:sp>
        <p:nvSpPr>
          <p:cNvPr id="498" name="Google Shape;49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7"/>
          <p:cNvPicPr preferRelativeResize="0"/>
          <p:nvPr/>
        </p:nvPicPr>
        <p:blipFill rotWithShape="1">
          <a:blip r:embed="rId3">
            <a:alphaModFix/>
          </a:blip>
          <a:srcRect b="13807" l="0" r="0" t="0"/>
          <a:stretch/>
        </p:blipFill>
        <p:spPr>
          <a:xfrm>
            <a:off x="233500" y="143850"/>
            <a:ext cx="3858452" cy="1973251"/>
          </a:xfrm>
          <a:prstGeom prst="rect">
            <a:avLst/>
          </a:prstGeom>
          <a:noFill/>
          <a:ln cap="flat" cmpd="sng" w="9525">
            <a:solidFill>
              <a:schemeClr val="dk2"/>
            </a:solidFill>
            <a:prstDash val="solid"/>
            <a:round/>
            <a:headEnd len="sm" w="sm" type="none"/>
            <a:tailEnd len="sm" w="sm" type="none"/>
          </a:ln>
        </p:spPr>
      </p:pic>
      <p:sp>
        <p:nvSpPr>
          <p:cNvPr id="504" name="Google Shape;504;p67"/>
          <p:cNvSpPr txBox="1"/>
          <p:nvPr/>
        </p:nvSpPr>
        <p:spPr>
          <a:xfrm>
            <a:off x="649525" y="1732350"/>
            <a:ext cx="114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SHGO</a:t>
            </a:r>
            <a:endParaRPr b="1" sz="1200"/>
          </a:p>
        </p:txBody>
      </p:sp>
      <p:sp>
        <p:nvSpPr>
          <p:cNvPr id="505" name="Google Shape;505;p67"/>
          <p:cNvSpPr txBox="1"/>
          <p:nvPr/>
        </p:nvSpPr>
        <p:spPr>
          <a:xfrm>
            <a:off x="128875" y="2062925"/>
            <a:ext cx="4655100" cy="8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1 = [1.00000000e+01 3.80246108e-21 4.40534183e-21]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2 = [10.         10.          3.58729436]</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050">
                <a:solidFill>
                  <a:schemeClr val="dk1"/>
                </a:solidFill>
                <a:highlight>
                  <a:srgbClr val="FFFFFF"/>
                </a:highlight>
                <a:latin typeface="Courier New"/>
                <a:ea typeface="Courier New"/>
                <a:cs typeface="Courier New"/>
                <a:sym typeface="Courier New"/>
              </a:rPr>
              <a:t>Bulb 3 = [10.          3.58729454 10.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p:txBody>
      </p:sp>
      <p:pic>
        <p:nvPicPr>
          <p:cNvPr id="506" name="Google Shape;506;p67"/>
          <p:cNvPicPr preferRelativeResize="0"/>
          <p:nvPr/>
        </p:nvPicPr>
        <p:blipFill>
          <a:blip r:embed="rId4">
            <a:alphaModFix/>
          </a:blip>
          <a:stretch>
            <a:fillRect/>
          </a:stretch>
        </p:blipFill>
        <p:spPr>
          <a:xfrm>
            <a:off x="4953025" y="143850"/>
            <a:ext cx="3858473" cy="1919076"/>
          </a:xfrm>
          <a:prstGeom prst="rect">
            <a:avLst/>
          </a:prstGeom>
          <a:noFill/>
          <a:ln cap="flat" cmpd="sng" w="9525">
            <a:solidFill>
              <a:schemeClr val="dk2"/>
            </a:solidFill>
            <a:prstDash val="solid"/>
            <a:round/>
            <a:headEnd len="sm" w="sm" type="none"/>
            <a:tailEnd len="sm" w="sm" type="none"/>
          </a:ln>
        </p:spPr>
      </p:pic>
      <p:sp>
        <p:nvSpPr>
          <p:cNvPr id="507" name="Google Shape;507;p67"/>
          <p:cNvSpPr txBox="1"/>
          <p:nvPr/>
        </p:nvSpPr>
        <p:spPr>
          <a:xfrm>
            <a:off x="5148275" y="1716900"/>
            <a:ext cx="226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Differential Evolution</a:t>
            </a:r>
            <a:endParaRPr b="1" sz="1200"/>
          </a:p>
        </p:txBody>
      </p:sp>
      <p:sp>
        <p:nvSpPr>
          <p:cNvPr id="508" name="Google Shape;508;p67"/>
          <p:cNvSpPr txBox="1"/>
          <p:nvPr/>
        </p:nvSpPr>
        <p:spPr>
          <a:xfrm>
            <a:off x="4953025" y="2155775"/>
            <a:ext cx="40677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1 = [9.00346965 9.99985531 5.00902993]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2 = [9.99374 4.14557906e-02 5.52104613e-04]</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050">
                <a:solidFill>
                  <a:schemeClr val="dk1"/>
                </a:solidFill>
                <a:highlight>
                  <a:srgbClr val="FFFFFF"/>
                </a:highlight>
                <a:latin typeface="Courier New"/>
                <a:ea typeface="Courier New"/>
                <a:cs typeface="Courier New"/>
                <a:sym typeface="Courier New"/>
              </a:rPr>
              <a:t>Bulb 3 = [9.99776711 0.02097781 9.99942581]</a:t>
            </a:r>
            <a:endParaRPr/>
          </a:p>
        </p:txBody>
      </p:sp>
      <p:pic>
        <p:nvPicPr>
          <p:cNvPr id="509" name="Google Shape;509;p67"/>
          <p:cNvPicPr preferRelativeResize="0"/>
          <p:nvPr/>
        </p:nvPicPr>
        <p:blipFill>
          <a:blip r:embed="rId5">
            <a:alphaModFix/>
          </a:blip>
          <a:stretch>
            <a:fillRect/>
          </a:stretch>
        </p:blipFill>
        <p:spPr>
          <a:xfrm>
            <a:off x="233475" y="2918225"/>
            <a:ext cx="3858473" cy="2050825"/>
          </a:xfrm>
          <a:prstGeom prst="rect">
            <a:avLst/>
          </a:prstGeom>
          <a:noFill/>
          <a:ln cap="flat" cmpd="sng" w="9525">
            <a:solidFill>
              <a:schemeClr val="dk2"/>
            </a:solidFill>
            <a:prstDash val="solid"/>
            <a:round/>
            <a:headEnd len="sm" w="sm" type="none"/>
            <a:tailEnd len="sm" w="sm" type="none"/>
          </a:ln>
        </p:spPr>
      </p:pic>
      <p:sp>
        <p:nvSpPr>
          <p:cNvPr id="510" name="Google Shape;510;p67"/>
          <p:cNvSpPr txBox="1"/>
          <p:nvPr/>
        </p:nvSpPr>
        <p:spPr>
          <a:xfrm>
            <a:off x="420925" y="4568850"/>
            <a:ext cx="160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Dual Annealing</a:t>
            </a:r>
            <a:endParaRPr b="1" sz="1200"/>
          </a:p>
        </p:txBody>
      </p:sp>
      <p:sp>
        <p:nvSpPr>
          <p:cNvPr id="511" name="Google Shape;511;p67"/>
          <p:cNvSpPr txBox="1"/>
          <p:nvPr/>
        </p:nvSpPr>
        <p:spPr>
          <a:xfrm>
            <a:off x="4164375" y="4147525"/>
            <a:ext cx="5237100" cy="9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1 = [ 9.99806779 10.          8.51740631]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2 = [9.81437389 7.45276937 0.        ]</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050">
                <a:solidFill>
                  <a:schemeClr val="dk1"/>
                </a:solidFill>
                <a:highlight>
                  <a:srgbClr val="FFFFFF"/>
                </a:highlight>
                <a:latin typeface="Courier New"/>
                <a:ea typeface="Courier New"/>
                <a:cs typeface="Courier New"/>
                <a:sym typeface="Courier New"/>
              </a:rPr>
              <a:t>Bulb 3 = [9.0766825  0.         6.46406701]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512" name="Google Shape;512;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8"/>
          <p:cNvPicPr preferRelativeResize="0"/>
          <p:nvPr/>
        </p:nvPicPr>
        <p:blipFill>
          <a:blip r:embed="rId3">
            <a:alphaModFix/>
          </a:blip>
          <a:stretch>
            <a:fillRect/>
          </a:stretch>
        </p:blipFill>
        <p:spPr>
          <a:xfrm>
            <a:off x="148725" y="91000"/>
            <a:ext cx="4410051" cy="2185674"/>
          </a:xfrm>
          <a:prstGeom prst="rect">
            <a:avLst/>
          </a:prstGeom>
          <a:noFill/>
          <a:ln cap="flat" cmpd="sng" w="9525">
            <a:solidFill>
              <a:schemeClr val="dk2"/>
            </a:solidFill>
            <a:prstDash val="solid"/>
            <a:round/>
            <a:headEnd len="sm" w="sm" type="none"/>
            <a:tailEnd len="sm" w="sm" type="none"/>
          </a:ln>
        </p:spPr>
      </p:pic>
      <p:pic>
        <p:nvPicPr>
          <p:cNvPr id="518" name="Google Shape;518;p68"/>
          <p:cNvPicPr preferRelativeResize="0"/>
          <p:nvPr/>
        </p:nvPicPr>
        <p:blipFill>
          <a:blip r:embed="rId4">
            <a:alphaModFix/>
          </a:blip>
          <a:stretch>
            <a:fillRect/>
          </a:stretch>
        </p:blipFill>
        <p:spPr>
          <a:xfrm>
            <a:off x="4742800" y="91000"/>
            <a:ext cx="4186849" cy="2127525"/>
          </a:xfrm>
          <a:prstGeom prst="rect">
            <a:avLst/>
          </a:prstGeom>
          <a:noFill/>
          <a:ln cap="flat" cmpd="sng" w="9525">
            <a:solidFill>
              <a:schemeClr val="dk2"/>
            </a:solidFill>
            <a:prstDash val="solid"/>
            <a:round/>
            <a:headEnd len="sm" w="sm" type="none"/>
            <a:tailEnd len="sm" w="sm" type="none"/>
          </a:ln>
        </p:spPr>
      </p:pic>
      <p:sp>
        <p:nvSpPr>
          <p:cNvPr id="519" name="Google Shape;519;p68"/>
          <p:cNvSpPr txBox="1"/>
          <p:nvPr/>
        </p:nvSpPr>
        <p:spPr>
          <a:xfrm>
            <a:off x="4974400" y="1929650"/>
            <a:ext cx="199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Simulated Annealing</a:t>
            </a:r>
            <a:endParaRPr b="1" sz="1200"/>
          </a:p>
        </p:txBody>
      </p:sp>
      <p:sp>
        <p:nvSpPr>
          <p:cNvPr id="520" name="Google Shape;520;p68"/>
          <p:cNvSpPr txBox="1"/>
          <p:nvPr/>
        </p:nvSpPr>
        <p:spPr>
          <a:xfrm>
            <a:off x="4742800" y="2253738"/>
            <a:ext cx="4655400" cy="9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1 = [9.58680626 8.63555672 9.38580158]</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2 = [8.60934903 5.14140552 0.        ]</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050">
                <a:solidFill>
                  <a:schemeClr val="dk1"/>
                </a:solidFill>
                <a:highlight>
                  <a:srgbClr val="FFFFFF"/>
                </a:highlight>
                <a:latin typeface="Courier New"/>
                <a:ea typeface="Courier New"/>
                <a:cs typeface="Courier New"/>
                <a:sym typeface="Courier New"/>
              </a:rPr>
              <a:t>Bulb 3 = [9.89335593 0.97572921 8.60382683]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521" name="Google Shape;521;p68"/>
          <p:cNvSpPr txBox="1"/>
          <p:nvPr/>
        </p:nvSpPr>
        <p:spPr>
          <a:xfrm>
            <a:off x="351675" y="1876475"/>
            <a:ext cx="162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Particle Swarm</a:t>
            </a:r>
            <a:endParaRPr b="1" sz="1200"/>
          </a:p>
        </p:txBody>
      </p:sp>
      <p:sp>
        <p:nvSpPr>
          <p:cNvPr id="522" name="Google Shape;522;p68"/>
          <p:cNvSpPr txBox="1"/>
          <p:nvPr/>
        </p:nvSpPr>
        <p:spPr>
          <a:xfrm>
            <a:off x="25" y="2253750"/>
            <a:ext cx="4410000" cy="9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1 = [10.          3.59319166 10.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2 = [10.  0.  0.]</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050">
                <a:solidFill>
                  <a:schemeClr val="dk1"/>
                </a:solidFill>
                <a:highlight>
                  <a:srgbClr val="FFFFFF"/>
                </a:highlight>
                <a:latin typeface="Courier New"/>
                <a:ea typeface="Courier New"/>
                <a:cs typeface="Courier New"/>
                <a:sym typeface="Courier New"/>
              </a:rPr>
              <a:t>Bulb 3 = [10.        10.         3.5872855]</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523" name="Google Shape;52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24" name="Google Shape;524;p68"/>
          <p:cNvPicPr preferRelativeResize="0"/>
          <p:nvPr/>
        </p:nvPicPr>
        <p:blipFill>
          <a:blip r:embed="rId5">
            <a:alphaModFix/>
          </a:blip>
          <a:stretch>
            <a:fillRect/>
          </a:stretch>
        </p:blipFill>
        <p:spPr>
          <a:xfrm>
            <a:off x="148725" y="3099350"/>
            <a:ext cx="4261299" cy="1945249"/>
          </a:xfrm>
          <a:prstGeom prst="rect">
            <a:avLst/>
          </a:prstGeom>
          <a:noFill/>
          <a:ln cap="flat" cmpd="sng" w="9525">
            <a:solidFill>
              <a:schemeClr val="dk2"/>
            </a:solidFill>
            <a:prstDash val="solid"/>
            <a:round/>
            <a:headEnd len="sm" w="sm" type="none"/>
            <a:tailEnd len="sm" w="sm" type="none"/>
          </a:ln>
        </p:spPr>
      </p:pic>
      <p:sp>
        <p:nvSpPr>
          <p:cNvPr id="525" name="Google Shape;525;p68"/>
          <p:cNvSpPr txBox="1"/>
          <p:nvPr/>
        </p:nvSpPr>
        <p:spPr>
          <a:xfrm>
            <a:off x="458275" y="4659925"/>
            <a:ext cx="182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Genetic Algorithm</a:t>
            </a:r>
            <a:endParaRPr b="1" sz="1200"/>
          </a:p>
        </p:txBody>
      </p:sp>
      <p:sp>
        <p:nvSpPr>
          <p:cNvPr id="526" name="Google Shape;526;p68"/>
          <p:cNvSpPr txBox="1"/>
          <p:nvPr/>
        </p:nvSpPr>
        <p:spPr>
          <a:xfrm>
            <a:off x="4674150" y="4234200"/>
            <a:ext cx="37983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1 = [9.9882507, 5.535430, 6.808471]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2 = [9.4955444, 0.018768, 6.742553]</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050">
                <a:solidFill>
                  <a:schemeClr val="dk1"/>
                </a:solidFill>
                <a:highlight>
                  <a:srgbClr val="FFFFFF"/>
                </a:highlight>
                <a:latin typeface="Courier New"/>
                <a:ea typeface="Courier New"/>
                <a:cs typeface="Courier New"/>
                <a:sym typeface="Courier New"/>
              </a:rPr>
              <a:t>Bulb 3 = [9.0220642, 9.625091, 0.627899]</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GB" sz="1408">
                <a:latin typeface="Lobster"/>
                <a:ea typeface="Lobster"/>
                <a:cs typeface="Lobster"/>
                <a:sym typeface="Lobster"/>
              </a:rPr>
              <a:t>Final Value of Objective Fn</a:t>
            </a:r>
            <a:r>
              <a:rPr lang="en-GB" sz="1408">
                <a:latin typeface="Lobster"/>
                <a:ea typeface="Lobster"/>
                <a:cs typeface="Lobster"/>
                <a:sym typeface="Lobster"/>
              </a:rPr>
              <a:t> Comparison with Standard Algorithms</a:t>
            </a:r>
            <a:endParaRPr sz="1408">
              <a:latin typeface="Lobster"/>
              <a:ea typeface="Lobster"/>
              <a:cs typeface="Lobster"/>
              <a:sym typeface="Lobster"/>
            </a:endParaRPr>
          </a:p>
          <a:p>
            <a:pPr indent="0" lvl="0" marL="0" rtl="0" algn="l">
              <a:spcBef>
                <a:spcPts val="0"/>
              </a:spcBef>
              <a:spcAft>
                <a:spcPts val="0"/>
              </a:spcAft>
              <a:buSzPts val="990"/>
              <a:buNone/>
            </a:pPr>
            <a:r>
              <a:t/>
            </a:r>
            <a:endParaRPr sz="2020">
              <a:latin typeface="Lobster"/>
              <a:ea typeface="Lobster"/>
              <a:cs typeface="Lobster"/>
              <a:sym typeface="Lobster"/>
            </a:endParaRPr>
          </a:p>
        </p:txBody>
      </p:sp>
      <p:pic>
        <p:nvPicPr>
          <p:cNvPr id="532" name="Google Shape;532;p69"/>
          <p:cNvPicPr preferRelativeResize="0"/>
          <p:nvPr/>
        </p:nvPicPr>
        <p:blipFill>
          <a:blip r:embed="rId3">
            <a:alphaModFix/>
          </a:blip>
          <a:stretch>
            <a:fillRect/>
          </a:stretch>
        </p:blipFill>
        <p:spPr>
          <a:xfrm>
            <a:off x="1569475" y="409425"/>
            <a:ext cx="5464150" cy="1181100"/>
          </a:xfrm>
          <a:prstGeom prst="rect">
            <a:avLst/>
          </a:prstGeom>
          <a:noFill/>
          <a:ln cap="flat" cmpd="sng" w="9525">
            <a:solidFill>
              <a:schemeClr val="dk2"/>
            </a:solidFill>
            <a:prstDash val="solid"/>
            <a:round/>
            <a:headEnd len="sm" w="sm" type="none"/>
            <a:tailEnd len="sm" w="sm" type="none"/>
          </a:ln>
        </p:spPr>
      </p:pic>
      <p:pic>
        <p:nvPicPr>
          <p:cNvPr id="533" name="Google Shape;533;p69"/>
          <p:cNvPicPr preferRelativeResize="0"/>
          <p:nvPr/>
        </p:nvPicPr>
        <p:blipFill>
          <a:blip r:embed="rId4">
            <a:alphaModFix/>
          </a:blip>
          <a:stretch>
            <a:fillRect/>
          </a:stretch>
        </p:blipFill>
        <p:spPr>
          <a:xfrm>
            <a:off x="1528213" y="1711575"/>
            <a:ext cx="5464150" cy="3345250"/>
          </a:xfrm>
          <a:prstGeom prst="rect">
            <a:avLst/>
          </a:prstGeom>
          <a:noFill/>
          <a:ln cap="flat" cmpd="sng" w="9525">
            <a:solidFill>
              <a:schemeClr val="dk2"/>
            </a:solidFill>
            <a:prstDash val="solid"/>
            <a:round/>
            <a:headEnd len="sm" w="sm" type="none"/>
            <a:tailEnd len="sm" w="sm" type="none"/>
          </a:ln>
        </p:spPr>
      </p:pic>
      <p:sp>
        <p:nvSpPr>
          <p:cNvPr id="534" name="Google Shape;534;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0"/>
          <p:cNvSpPr txBox="1"/>
          <p:nvPr>
            <p:ph type="title"/>
          </p:nvPr>
        </p:nvSpPr>
        <p:spPr>
          <a:xfrm>
            <a:off x="164800" y="0"/>
            <a:ext cx="902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latin typeface="Lobster"/>
                <a:ea typeface="Lobster"/>
                <a:cs typeface="Lobster"/>
                <a:sym typeface="Lobster"/>
              </a:rPr>
              <a:t>Error when compared to best result using standard Algorithm</a:t>
            </a:r>
            <a:endParaRPr sz="2500">
              <a:latin typeface="Lobster"/>
              <a:ea typeface="Lobster"/>
              <a:cs typeface="Lobster"/>
              <a:sym typeface="Lobster"/>
            </a:endParaRPr>
          </a:p>
        </p:txBody>
      </p:sp>
      <p:pic>
        <p:nvPicPr>
          <p:cNvPr id="540" name="Google Shape;540;p70"/>
          <p:cNvPicPr preferRelativeResize="0"/>
          <p:nvPr/>
        </p:nvPicPr>
        <p:blipFill>
          <a:blip r:embed="rId3">
            <a:alphaModFix/>
          </a:blip>
          <a:stretch>
            <a:fillRect/>
          </a:stretch>
        </p:blipFill>
        <p:spPr>
          <a:xfrm>
            <a:off x="164800" y="838200"/>
            <a:ext cx="5772150" cy="3467100"/>
          </a:xfrm>
          <a:prstGeom prst="rect">
            <a:avLst/>
          </a:prstGeom>
          <a:noFill/>
          <a:ln cap="flat" cmpd="sng" w="9525">
            <a:solidFill>
              <a:schemeClr val="dk2"/>
            </a:solidFill>
            <a:prstDash val="solid"/>
            <a:round/>
            <a:headEnd len="sm" w="sm" type="none"/>
            <a:tailEnd len="sm" w="sm" type="none"/>
          </a:ln>
        </p:spPr>
      </p:pic>
      <p:pic>
        <p:nvPicPr>
          <p:cNvPr id="541" name="Google Shape;541;p70"/>
          <p:cNvPicPr preferRelativeResize="0"/>
          <p:nvPr/>
        </p:nvPicPr>
        <p:blipFill>
          <a:blip r:embed="rId4">
            <a:alphaModFix/>
          </a:blip>
          <a:stretch>
            <a:fillRect/>
          </a:stretch>
        </p:blipFill>
        <p:spPr>
          <a:xfrm>
            <a:off x="6374400" y="1995488"/>
            <a:ext cx="2428875" cy="1152525"/>
          </a:xfrm>
          <a:prstGeom prst="rect">
            <a:avLst/>
          </a:prstGeom>
          <a:noFill/>
          <a:ln cap="flat" cmpd="sng" w="9525">
            <a:solidFill>
              <a:schemeClr val="dk2"/>
            </a:solidFill>
            <a:prstDash val="solid"/>
            <a:round/>
            <a:headEnd len="sm" w="sm" type="none"/>
            <a:tailEnd len="sm" w="sm" type="none"/>
          </a:ln>
        </p:spPr>
      </p:pic>
      <p:sp>
        <p:nvSpPr>
          <p:cNvPr id="542" name="Google Shape;542;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Comparison of performance of 3 algorithms</a:t>
            </a:r>
            <a:endParaRPr/>
          </a:p>
        </p:txBody>
      </p:sp>
      <p:sp>
        <p:nvSpPr>
          <p:cNvPr id="548" name="Google Shape;54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72"/>
          <p:cNvPicPr preferRelativeResize="0"/>
          <p:nvPr/>
        </p:nvPicPr>
        <p:blipFill>
          <a:blip r:embed="rId3">
            <a:alphaModFix/>
          </a:blip>
          <a:stretch>
            <a:fillRect/>
          </a:stretch>
        </p:blipFill>
        <p:spPr>
          <a:xfrm>
            <a:off x="136325" y="104700"/>
            <a:ext cx="4343624" cy="2266949"/>
          </a:xfrm>
          <a:prstGeom prst="rect">
            <a:avLst/>
          </a:prstGeom>
          <a:noFill/>
          <a:ln cap="flat" cmpd="sng" w="9525">
            <a:solidFill>
              <a:schemeClr val="dk2"/>
            </a:solidFill>
            <a:prstDash val="solid"/>
            <a:round/>
            <a:headEnd len="sm" w="sm" type="none"/>
            <a:tailEnd len="sm" w="sm" type="none"/>
          </a:ln>
        </p:spPr>
      </p:pic>
      <p:sp>
        <p:nvSpPr>
          <p:cNvPr id="554" name="Google Shape;554;p72"/>
          <p:cNvSpPr txBox="1"/>
          <p:nvPr/>
        </p:nvSpPr>
        <p:spPr>
          <a:xfrm>
            <a:off x="1388275" y="2371650"/>
            <a:ext cx="17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Genetic Algorithm</a:t>
            </a:r>
            <a:endParaRPr b="1" sz="1200"/>
          </a:p>
        </p:txBody>
      </p:sp>
      <p:pic>
        <p:nvPicPr>
          <p:cNvPr id="555" name="Google Shape;555;p72"/>
          <p:cNvPicPr preferRelativeResize="0"/>
          <p:nvPr/>
        </p:nvPicPr>
        <p:blipFill>
          <a:blip r:embed="rId4">
            <a:alphaModFix/>
          </a:blip>
          <a:stretch>
            <a:fillRect/>
          </a:stretch>
        </p:blipFill>
        <p:spPr>
          <a:xfrm>
            <a:off x="4946250" y="104700"/>
            <a:ext cx="4051773" cy="2266949"/>
          </a:xfrm>
          <a:prstGeom prst="rect">
            <a:avLst/>
          </a:prstGeom>
          <a:noFill/>
          <a:ln cap="flat" cmpd="sng" w="9525">
            <a:solidFill>
              <a:schemeClr val="dk2"/>
            </a:solidFill>
            <a:prstDash val="solid"/>
            <a:round/>
            <a:headEnd len="sm" w="sm" type="none"/>
            <a:tailEnd len="sm" w="sm" type="none"/>
          </a:ln>
        </p:spPr>
      </p:pic>
      <p:sp>
        <p:nvSpPr>
          <p:cNvPr id="556" name="Google Shape;556;p72"/>
          <p:cNvSpPr txBox="1"/>
          <p:nvPr/>
        </p:nvSpPr>
        <p:spPr>
          <a:xfrm>
            <a:off x="6364950" y="2409725"/>
            <a:ext cx="216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Simulated Annealing</a:t>
            </a:r>
            <a:endParaRPr b="1" sz="1200"/>
          </a:p>
        </p:txBody>
      </p:sp>
      <p:pic>
        <p:nvPicPr>
          <p:cNvPr id="557" name="Google Shape;557;p72"/>
          <p:cNvPicPr preferRelativeResize="0"/>
          <p:nvPr/>
        </p:nvPicPr>
        <p:blipFill>
          <a:blip r:embed="rId5">
            <a:alphaModFix/>
          </a:blip>
          <a:stretch>
            <a:fillRect/>
          </a:stretch>
        </p:blipFill>
        <p:spPr>
          <a:xfrm>
            <a:off x="2583475" y="2745400"/>
            <a:ext cx="3851602" cy="2066851"/>
          </a:xfrm>
          <a:prstGeom prst="rect">
            <a:avLst/>
          </a:prstGeom>
          <a:noFill/>
          <a:ln cap="flat" cmpd="sng" w="9525">
            <a:solidFill>
              <a:schemeClr val="dk2"/>
            </a:solidFill>
            <a:prstDash val="solid"/>
            <a:round/>
            <a:headEnd len="sm" w="sm" type="none"/>
            <a:tailEnd len="sm" w="sm" type="none"/>
          </a:ln>
        </p:spPr>
      </p:pic>
      <p:sp>
        <p:nvSpPr>
          <p:cNvPr id="558" name="Google Shape;558;p72"/>
          <p:cNvSpPr txBox="1"/>
          <p:nvPr/>
        </p:nvSpPr>
        <p:spPr>
          <a:xfrm>
            <a:off x="3343800" y="4812250"/>
            <a:ext cx="245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Particle Swarm optimiser</a:t>
            </a:r>
            <a:endParaRPr b="1" sz="1200"/>
          </a:p>
        </p:txBody>
      </p:sp>
      <p:sp>
        <p:nvSpPr>
          <p:cNvPr id="559" name="Google Shape;559;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457200" y="142875"/>
            <a:ext cx="8229600" cy="43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2000">
                <a:latin typeface="Lobster"/>
                <a:ea typeface="Lobster"/>
                <a:cs typeface="Lobster"/>
                <a:sym typeface="Lobster"/>
              </a:rPr>
              <a:t>Steps to </a:t>
            </a:r>
            <a:r>
              <a:rPr lang="en-GB" sz="2000">
                <a:latin typeface="Lobster"/>
                <a:ea typeface="Lobster"/>
                <a:cs typeface="Lobster"/>
                <a:sym typeface="Lobster"/>
              </a:rPr>
              <a:t>be </a:t>
            </a:r>
            <a:r>
              <a:rPr lang="en-GB" sz="2000">
                <a:latin typeface="Lobster"/>
                <a:ea typeface="Lobster"/>
                <a:cs typeface="Lobster"/>
                <a:sym typeface="Lobster"/>
              </a:rPr>
              <a:t>followed:</a:t>
            </a:r>
            <a:endParaRPr sz="2000">
              <a:latin typeface="Lobster"/>
              <a:ea typeface="Lobster"/>
              <a:cs typeface="Lobster"/>
              <a:sym typeface="Lobster"/>
            </a:endParaRPr>
          </a:p>
        </p:txBody>
      </p:sp>
      <p:sp>
        <p:nvSpPr>
          <p:cNvPr id="96" name="Google Shape;96;p19"/>
          <p:cNvSpPr txBox="1"/>
          <p:nvPr>
            <p:ph idx="1" type="body"/>
          </p:nvPr>
        </p:nvSpPr>
        <p:spPr>
          <a:xfrm>
            <a:off x="457200" y="881063"/>
            <a:ext cx="8229600" cy="3714900"/>
          </a:xfrm>
          <a:prstGeom prst="rect">
            <a:avLst/>
          </a:prstGeom>
        </p:spPr>
        <p:txBody>
          <a:bodyPr anchorCtr="0" anchor="t" bIns="34275" lIns="68575" spcFirstLastPara="1" rIns="68575" wrap="square" tIns="34275">
            <a:normAutofit/>
          </a:bodyPr>
          <a:lstStyle/>
          <a:p>
            <a:pPr indent="-342900" lvl="0" marL="457200" rtl="0" algn="l">
              <a:spcBef>
                <a:spcPts val="300"/>
              </a:spcBef>
              <a:spcAft>
                <a:spcPts val="0"/>
              </a:spcAft>
              <a:buSzPts val="1800"/>
              <a:buChar char="●"/>
            </a:pPr>
            <a:r>
              <a:rPr lang="en-GB"/>
              <a:t>Divide the plane into small squares at the center of whom we will be finding the intensities of respective bulbs</a:t>
            </a:r>
            <a:endParaRPr/>
          </a:p>
          <a:p>
            <a:pPr indent="-342900" lvl="0" marL="457200" rtl="0" algn="l">
              <a:spcBef>
                <a:spcPts val="0"/>
              </a:spcBef>
              <a:spcAft>
                <a:spcPts val="0"/>
              </a:spcAft>
              <a:buSzPts val="1800"/>
              <a:buChar char="●"/>
            </a:pPr>
            <a:r>
              <a:rPr lang="en-GB" sz="1800"/>
              <a:t>No. of squares is not fixed rather the size of each square is as resolution would otherwise get worsened</a:t>
            </a:r>
            <a:endParaRPr sz="1800"/>
          </a:p>
          <a:p>
            <a:pPr indent="-342900" lvl="0" marL="457200" rtl="0" algn="l">
              <a:spcBef>
                <a:spcPts val="0"/>
              </a:spcBef>
              <a:spcAft>
                <a:spcPts val="0"/>
              </a:spcAft>
              <a:buSzPts val="1800"/>
              <a:buChar char="●"/>
            </a:pPr>
            <a:r>
              <a:rPr lang="en-GB"/>
              <a:t>After getting the intensities, we feed the standard deviation of the same as our cost function to the various search algorithms (Genetic Algorithm and Gradient Descent Steepest Descent) to get the minima of the cost function</a:t>
            </a:r>
            <a:endParaRPr/>
          </a:p>
          <a:p>
            <a:pPr indent="-342900" lvl="0" marL="457200" rtl="0" algn="l">
              <a:spcBef>
                <a:spcPts val="0"/>
              </a:spcBef>
              <a:spcAft>
                <a:spcPts val="0"/>
              </a:spcAft>
              <a:buSzPts val="1800"/>
              <a:buChar char="●"/>
            </a:pPr>
            <a:r>
              <a:rPr lang="en-GB"/>
              <a:t>The resulting minima gives us the values for respective bulbs (x, y, z coordinate) where the bulbs must be placed for uniform lighting.</a:t>
            </a:r>
            <a:endParaRPr/>
          </a:p>
          <a:p>
            <a:pPr indent="-342900" lvl="0" marL="457200" rtl="0" algn="l">
              <a:spcBef>
                <a:spcPts val="0"/>
              </a:spcBef>
              <a:spcAft>
                <a:spcPts val="0"/>
              </a:spcAft>
              <a:buSzPts val="1800"/>
              <a:buChar char="●"/>
            </a:pPr>
            <a:r>
              <a:rPr lang="en-GB"/>
              <a:t>We will also try to keep the intensity of light in the room above a given threshold value so that even after uniform lighting, the room is well-lit.</a:t>
            </a:r>
            <a:endParaRPr/>
          </a:p>
        </p:txBody>
      </p:sp>
      <p:sp>
        <p:nvSpPr>
          <p:cNvPr id="97" name="Google Shape;97;p19"/>
          <p:cNvSpPr txBox="1"/>
          <p:nvPr>
            <p:ph idx="12" type="sldNum"/>
          </p:nvPr>
        </p:nvSpPr>
        <p:spPr>
          <a:xfrm>
            <a:off x="6553200" y="4683919"/>
            <a:ext cx="2133600" cy="357000"/>
          </a:xfrm>
          <a:prstGeom prst="rect">
            <a:avLst/>
          </a:prstGeom>
        </p:spPr>
        <p:txBody>
          <a:bodyPr anchorCtr="0" anchor="t"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73"/>
          <p:cNvPicPr preferRelativeResize="0"/>
          <p:nvPr/>
        </p:nvPicPr>
        <p:blipFill>
          <a:blip r:embed="rId3">
            <a:alphaModFix/>
          </a:blip>
          <a:stretch>
            <a:fillRect/>
          </a:stretch>
        </p:blipFill>
        <p:spPr>
          <a:xfrm>
            <a:off x="142675" y="76200"/>
            <a:ext cx="3705400" cy="2326800"/>
          </a:xfrm>
          <a:prstGeom prst="rect">
            <a:avLst/>
          </a:prstGeom>
          <a:noFill/>
          <a:ln cap="flat" cmpd="sng" w="9525">
            <a:solidFill>
              <a:schemeClr val="dk2"/>
            </a:solidFill>
            <a:prstDash val="solid"/>
            <a:round/>
            <a:headEnd len="sm" w="sm" type="none"/>
            <a:tailEnd len="sm" w="sm" type="none"/>
          </a:ln>
        </p:spPr>
      </p:pic>
      <p:pic>
        <p:nvPicPr>
          <p:cNvPr id="565" name="Google Shape;565;p73"/>
          <p:cNvPicPr preferRelativeResize="0"/>
          <p:nvPr/>
        </p:nvPicPr>
        <p:blipFill>
          <a:blip r:embed="rId4">
            <a:alphaModFix/>
          </a:blip>
          <a:stretch>
            <a:fillRect/>
          </a:stretch>
        </p:blipFill>
        <p:spPr>
          <a:xfrm>
            <a:off x="2775725" y="2571750"/>
            <a:ext cx="3914775" cy="2326800"/>
          </a:xfrm>
          <a:prstGeom prst="rect">
            <a:avLst/>
          </a:prstGeom>
          <a:noFill/>
          <a:ln cap="flat" cmpd="sng" w="9525">
            <a:solidFill>
              <a:schemeClr val="dk2"/>
            </a:solidFill>
            <a:prstDash val="solid"/>
            <a:round/>
            <a:headEnd len="sm" w="sm" type="none"/>
            <a:tailEnd len="sm" w="sm" type="none"/>
          </a:ln>
        </p:spPr>
      </p:pic>
      <p:pic>
        <p:nvPicPr>
          <p:cNvPr id="566" name="Google Shape;566;p73"/>
          <p:cNvPicPr preferRelativeResize="0"/>
          <p:nvPr/>
        </p:nvPicPr>
        <p:blipFill>
          <a:blip r:embed="rId5">
            <a:alphaModFix/>
          </a:blip>
          <a:stretch>
            <a:fillRect/>
          </a:stretch>
        </p:blipFill>
        <p:spPr>
          <a:xfrm>
            <a:off x="5342925" y="76200"/>
            <a:ext cx="3705375" cy="2326800"/>
          </a:xfrm>
          <a:prstGeom prst="rect">
            <a:avLst/>
          </a:prstGeom>
          <a:noFill/>
          <a:ln cap="flat" cmpd="sng" w="9525">
            <a:solidFill>
              <a:schemeClr val="dk2"/>
            </a:solidFill>
            <a:prstDash val="solid"/>
            <a:round/>
            <a:headEnd len="sm" w="sm" type="none"/>
            <a:tailEnd len="sm" w="sm" type="none"/>
          </a:ln>
        </p:spPr>
      </p:pic>
      <p:sp>
        <p:nvSpPr>
          <p:cNvPr id="567" name="Google Shape;567;p73"/>
          <p:cNvSpPr txBox="1"/>
          <p:nvPr/>
        </p:nvSpPr>
        <p:spPr>
          <a:xfrm>
            <a:off x="1072325" y="2387100"/>
            <a:ext cx="17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Genetic Algorithm</a:t>
            </a:r>
            <a:endParaRPr b="1" sz="1200"/>
          </a:p>
        </p:txBody>
      </p:sp>
      <p:sp>
        <p:nvSpPr>
          <p:cNvPr id="568" name="Google Shape;568;p73"/>
          <p:cNvSpPr txBox="1"/>
          <p:nvPr/>
        </p:nvSpPr>
        <p:spPr>
          <a:xfrm>
            <a:off x="6694600" y="2387100"/>
            <a:ext cx="216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Simulated Annealing</a:t>
            </a:r>
            <a:endParaRPr b="1" sz="1200"/>
          </a:p>
        </p:txBody>
      </p:sp>
      <p:sp>
        <p:nvSpPr>
          <p:cNvPr id="569" name="Google Shape;569;p73"/>
          <p:cNvSpPr txBox="1"/>
          <p:nvPr/>
        </p:nvSpPr>
        <p:spPr>
          <a:xfrm>
            <a:off x="3629700" y="4848550"/>
            <a:ext cx="245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Particle Swarm optimiser</a:t>
            </a:r>
            <a:endParaRPr b="1" sz="1200"/>
          </a:p>
        </p:txBody>
      </p:sp>
      <p:sp>
        <p:nvSpPr>
          <p:cNvPr id="570" name="Google Shape;570;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74"/>
          <p:cNvPicPr preferRelativeResize="0"/>
          <p:nvPr/>
        </p:nvPicPr>
        <p:blipFill>
          <a:blip r:embed="rId3">
            <a:alphaModFix/>
          </a:blip>
          <a:stretch>
            <a:fillRect/>
          </a:stretch>
        </p:blipFill>
        <p:spPr>
          <a:xfrm>
            <a:off x="152400" y="82150"/>
            <a:ext cx="4419599" cy="2299551"/>
          </a:xfrm>
          <a:prstGeom prst="rect">
            <a:avLst/>
          </a:prstGeom>
          <a:noFill/>
          <a:ln cap="flat" cmpd="sng" w="9525">
            <a:solidFill>
              <a:schemeClr val="dk2"/>
            </a:solidFill>
            <a:prstDash val="solid"/>
            <a:round/>
            <a:headEnd len="sm" w="sm" type="none"/>
            <a:tailEnd len="sm" w="sm" type="none"/>
          </a:ln>
        </p:spPr>
      </p:pic>
      <p:pic>
        <p:nvPicPr>
          <p:cNvPr id="576" name="Google Shape;576;p74"/>
          <p:cNvPicPr preferRelativeResize="0"/>
          <p:nvPr/>
        </p:nvPicPr>
        <p:blipFill>
          <a:blip r:embed="rId4">
            <a:alphaModFix/>
          </a:blip>
          <a:stretch>
            <a:fillRect/>
          </a:stretch>
        </p:blipFill>
        <p:spPr>
          <a:xfrm>
            <a:off x="5142400" y="82150"/>
            <a:ext cx="3840476" cy="2299551"/>
          </a:xfrm>
          <a:prstGeom prst="rect">
            <a:avLst/>
          </a:prstGeom>
          <a:noFill/>
          <a:ln cap="flat" cmpd="sng" w="9525">
            <a:solidFill>
              <a:schemeClr val="dk2"/>
            </a:solidFill>
            <a:prstDash val="solid"/>
            <a:round/>
            <a:headEnd len="sm" w="sm" type="none"/>
            <a:tailEnd len="sm" w="sm" type="none"/>
          </a:ln>
        </p:spPr>
      </p:pic>
      <p:pic>
        <p:nvPicPr>
          <p:cNvPr id="577" name="Google Shape;577;p74"/>
          <p:cNvPicPr preferRelativeResize="0"/>
          <p:nvPr/>
        </p:nvPicPr>
        <p:blipFill>
          <a:blip r:embed="rId5">
            <a:alphaModFix/>
          </a:blip>
          <a:stretch>
            <a:fillRect/>
          </a:stretch>
        </p:blipFill>
        <p:spPr>
          <a:xfrm>
            <a:off x="2504925" y="2715401"/>
            <a:ext cx="4258099" cy="2191500"/>
          </a:xfrm>
          <a:prstGeom prst="rect">
            <a:avLst/>
          </a:prstGeom>
          <a:noFill/>
          <a:ln cap="flat" cmpd="sng" w="9525">
            <a:solidFill>
              <a:schemeClr val="dk2"/>
            </a:solidFill>
            <a:prstDash val="solid"/>
            <a:round/>
            <a:headEnd len="sm" w="sm" type="none"/>
            <a:tailEnd len="sm" w="sm" type="none"/>
          </a:ln>
        </p:spPr>
      </p:pic>
      <p:sp>
        <p:nvSpPr>
          <p:cNvPr id="578" name="Google Shape;578;p74"/>
          <p:cNvSpPr txBox="1"/>
          <p:nvPr/>
        </p:nvSpPr>
        <p:spPr>
          <a:xfrm>
            <a:off x="1388275" y="2371650"/>
            <a:ext cx="17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Genetic Algorithm</a:t>
            </a:r>
            <a:endParaRPr b="1" sz="1200"/>
          </a:p>
        </p:txBody>
      </p:sp>
      <p:sp>
        <p:nvSpPr>
          <p:cNvPr id="579" name="Google Shape;579;p74"/>
          <p:cNvSpPr txBox="1"/>
          <p:nvPr/>
        </p:nvSpPr>
        <p:spPr>
          <a:xfrm>
            <a:off x="6364950" y="2371650"/>
            <a:ext cx="216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Simulated Annealing</a:t>
            </a:r>
            <a:endParaRPr b="1" sz="1200"/>
          </a:p>
        </p:txBody>
      </p:sp>
      <p:sp>
        <p:nvSpPr>
          <p:cNvPr id="580" name="Google Shape;580;p74"/>
          <p:cNvSpPr txBox="1"/>
          <p:nvPr/>
        </p:nvSpPr>
        <p:spPr>
          <a:xfrm>
            <a:off x="3343800" y="4812250"/>
            <a:ext cx="245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Particle Swarm optimiser</a:t>
            </a:r>
            <a:endParaRPr b="1" sz="1200"/>
          </a:p>
        </p:txBody>
      </p:sp>
      <p:sp>
        <p:nvSpPr>
          <p:cNvPr id="581" name="Google Shape;58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5"/>
          <p:cNvPicPr preferRelativeResize="0"/>
          <p:nvPr/>
        </p:nvPicPr>
        <p:blipFill>
          <a:blip r:embed="rId3">
            <a:alphaModFix/>
          </a:blip>
          <a:stretch>
            <a:fillRect/>
          </a:stretch>
        </p:blipFill>
        <p:spPr>
          <a:xfrm>
            <a:off x="134099" y="86750"/>
            <a:ext cx="3723526" cy="2408800"/>
          </a:xfrm>
          <a:prstGeom prst="rect">
            <a:avLst/>
          </a:prstGeom>
          <a:noFill/>
          <a:ln cap="flat" cmpd="sng" w="9525">
            <a:solidFill>
              <a:schemeClr val="dk2"/>
            </a:solidFill>
            <a:prstDash val="solid"/>
            <a:round/>
            <a:headEnd len="sm" w="sm" type="none"/>
            <a:tailEnd len="sm" w="sm" type="none"/>
          </a:ln>
        </p:spPr>
      </p:pic>
      <p:pic>
        <p:nvPicPr>
          <p:cNvPr id="587" name="Google Shape;587;p75"/>
          <p:cNvPicPr preferRelativeResize="0"/>
          <p:nvPr/>
        </p:nvPicPr>
        <p:blipFill>
          <a:blip r:embed="rId4">
            <a:alphaModFix/>
          </a:blip>
          <a:stretch>
            <a:fillRect/>
          </a:stretch>
        </p:blipFill>
        <p:spPr>
          <a:xfrm>
            <a:off x="5353050" y="86750"/>
            <a:ext cx="3723525" cy="2408800"/>
          </a:xfrm>
          <a:prstGeom prst="rect">
            <a:avLst/>
          </a:prstGeom>
          <a:noFill/>
          <a:ln cap="flat" cmpd="sng" w="9525">
            <a:solidFill>
              <a:schemeClr val="dk2"/>
            </a:solidFill>
            <a:prstDash val="solid"/>
            <a:round/>
            <a:headEnd len="sm" w="sm" type="none"/>
            <a:tailEnd len="sm" w="sm" type="none"/>
          </a:ln>
        </p:spPr>
      </p:pic>
      <p:pic>
        <p:nvPicPr>
          <p:cNvPr id="588" name="Google Shape;588;p75"/>
          <p:cNvPicPr preferRelativeResize="0"/>
          <p:nvPr/>
        </p:nvPicPr>
        <p:blipFill>
          <a:blip r:embed="rId5">
            <a:alphaModFix/>
          </a:blip>
          <a:stretch>
            <a:fillRect/>
          </a:stretch>
        </p:blipFill>
        <p:spPr>
          <a:xfrm>
            <a:off x="2760675" y="2642075"/>
            <a:ext cx="3723525" cy="2241150"/>
          </a:xfrm>
          <a:prstGeom prst="rect">
            <a:avLst/>
          </a:prstGeom>
          <a:noFill/>
          <a:ln cap="flat" cmpd="sng" w="9525">
            <a:solidFill>
              <a:schemeClr val="dk2"/>
            </a:solidFill>
            <a:prstDash val="solid"/>
            <a:round/>
            <a:headEnd len="sm" w="sm" type="none"/>
            <a:tailEnd len="sm" w="sm" type="none"/>
          </a:ln>
        </p:spPr>
      </p:pic>
      <p:sp>
        <p:nvSpPr>
          <p:cNvPr id="589" name="Google Shape;589;p75"/>
          <p:cNvSpPr txBox="1"/>
          <p:nvPr/>
        </p:nvSpPr>
        <p:spPr>
          <a:xfrm>
            <a:off x="1072338" y="2403000"/>
            <a:ext cx="17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Genetic Algorithm</a:t>
            </a:r>
            <a:endParaRPr b="1" sz="1200"/>
          </a:p>
        </p:txBody>
      </p:sp>
      <p:sp>
        <p:nvSpPr>
          <p:cNvPr id="590" name="Google Shape;590;p75"/>
          <p:cNvSpPr txBox="1"/>
          <p:nvPr/>
        </p:nvSpPr>
        <p:spPr>
          <a:xfrm>
            <a:off x="6570675" y="2403000"/>
            <a:ext cx="216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Simulated Annealing</a:t>
            </a:r>
            <a:endParaRPr b="1" sz="1200"/>
          </a:p>
        </p:txBody>
      </p:sp>
      <p:sp>
        <p:nvSpPr>
          <p:cNvPr id="591" name="Google Shape;591;p75"/>
          <p:cNvSpPr txBox="1"/>
          <p:nvPr/>
        </p:nvSpPr>
        <p:spPr>
          <a:xfrm>
            <a:off x="3394225" y="4832825"/>
            <a:ext cx="245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Particle Swarm optimiser</a:t>
            </a:r>
            <a:endParaRPr b="1" sz="1200"/>
          </a:p>
        </p:txBody>
      </p:sp>
      <p:sp>
        <p:nvSpPr>
          <p:cNvPr id="592" name="Google Shape;592;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Performance Matrix</a:t>
            </a:r>
            <a:endParaRPr/>
          </a:p>
        </p:txBody>
      </p:sp>
      <p:sp>
        <p:nvSpPr>
          <p:cNvPr id="598" name="Google Shape;59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1281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Comparison of the three algorithms</a:t>
            </a:r>
            <a:endParaRPr/>
          </a:p>
          <a:p>
            <a:pPr indent="0" lvl="0" marL="0" rtl="0" algn="l">
              <a:spcBef>
                <a:spcPts val="0"/>
              </a:spcBef>
              <a:spcAft>
                <a:spcPts val="0"/>
              </a:spcAft>
              <a:buNone/>
            </a:pPr>
            <a:r>
              <a:t/>
            </a:r>
            <a:endParaRPr/>
          </a:p>
        </p:txBody>
      </p:sp>
      <p:pic>
        <p:nvPicPr>
          <p:cNvPr id="604" name="Google Shape;604;p77"/>
          <p:cNvPicPr preferRelativeResize="0"/>
          <p:nvPr/>
        </p:nvPicPr>
        <p:blipFill>
          <a:blip r:embed="rId3">
            <a:alphaModFix/>
          </a:blip>
          <a:stretch>
            <a:fillRect/>
          </a:stretch>
        </p:blipFill>
        <p:spPr>
          <a:xfrm>
            <a:off x="128100" y="1388375"/>
            <a:ext cx="4443900" cy="2774675"/>
          </a:xfrm>
          <a:prstGeom prst="rect">
            <a:avLst/>
          </a:prstGeom>
          <a:noFill/>
          <a:ln cap="flat" cmpd="sng" w="9525">
            <a:solidFill>
              <a:schemeClr val="dk2"/>
            </a:solidFill>
            <a:prstDash val="solid"/>
            <a:round/>
            <a:headEnd len="sm" w="sm" type="none"/>
            <a:tailEnd len="sm" w="sm" type="none"/>
          </a:ln>
        </p:spPr>
      </p:pic>
      <p:pic>
        <p:nvPicPr>
          <p:cNvPr id="605" name="Google Shape;605;p77"/>
          <p:cNvPicPr preferRelativeResize="0"/>
          <p:nvPr/>
        </p:nvPicPr>
        <p:blipFill>
          <a:blip r:embed="rId4">
            <a:alphaModFix/>
          </a:blip>
          <a:stretch>
            <a:fillRect/>
          </a:stretch>
        </p:blipFill>
        <p:spPr>
          <a:xfrm>
            <a:off x="4700100" y="1388375"/>
            <a:ext cx="4321050" cy="2774675"/>
          </a:xfrm>
          <a:prstGeom prst="rect">
            <a:avLst/>
          </a:prstGeom>
          <a:noFill/>
          <a:ln cap="flat" cmpd="sng" w="9525">
            <a:solidFill>
              <a:schemeClr val="dk2"/>
            </a:solidFill>
            <a:prstDash val="solid"/>
            <a:round/>
            <a:headEnd len="sm" w="sm" type="none"/>
            <a:tailEnd len="sm" w="sm" type="none"/>
          </a:ln>
        </p:spPr>
      </p:pic>
      <p:sp>
        <p:nvSpPr>
          <p:cNvPr id="606" name="Google Shape;606;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612" name="Google Shape;612;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just">
              <a:spcBef>
                <a:spcPts val="0"/>
              </a:spcBef>
              <a:spcAft>
                <a:spcPts val="0"/>
              </a:spcAft>
              <a:buSzPct val="100000"/>
              <a:buChar char="●"/>
            </a:pPr>
            <a:r>
              <a:rPr lang="en-GB"/>
              <a:t>Our problem statement was to optimize the positions of the an n(1-10) number of light bulbs in a 3D room so as to ensure uniform illumination on a convex polygon in the 3D space. </a:t>
            </a:r>
            <a:endParaRPr/>
          </a:p>
          <a:p>
            <a:pPr indent="-334327" lvl="0" marL="457200" rtl="0" algn="just">
              <a:spcBef>
                <a:spcPts val="0"/>
              </a:spcBef>
              <a:spcAft>
                <a:spcPts val="0"/>
              </a:spcAft>
              <a:buSzPct val="100000"/>
              <a:buChar char="●"/>
            </a:pPr>
            <a:r>
              <a:rPr lang="en-GB"/>
              <a:t>The problem statement was solved using three different optimization algorithms: Genetic Algorithm, Simulated Annealing and Particle Swarm Optimization Algorithm. </a:t>
            </a:r>
            <a:endParaRPr/>
          </a:p>
          <a:p>
            <a:pPr indent="-334327" lvl="0" marL="457200" rtl="0" algn="just">
              <a:spcBef>
                <a:spcPts val="0"/>
              </a:spcBef>
              <a:spcAft>
                <a:spcPts val="0"/>
              </a:spcAft>
              <a:buSzPct val="100000"/>
              <a:buChar char="●"/>
            </a:pPr>
            <a:r>
              <a:rPr lang="en-GB"/>
              <a:t>All the three approaches were verified using Himmelblau function and Ackley Function. These algorithms were able to approach one of the four minima of Himmelblau function in less than 3 seconds.</a:t>
            </a:r>
            <a:endParaRPr/>
          </a:p>
          <a:p>
            <a:pPr indent="-334327" lvl="0" marL="457200" rtl="0" algn="just">
              <a:spcBef>
                <a:spcPts val="0"/>
              </a:spcBef>
              <a:spcAft>
                <a:spcPts val="0"/>
              </a:spcAft>
              <a:buSzPct val="100000"/>
              <a:buChar char="●"/>
            </a:pPr>
            <a:r>
              <a:rPr lang="en-GB"/>
              <a:t>Hence, the all three optimization algorithms successfully solve the problem statement. Among those, Particle Swarm is the best algorithm for this problem statement</a:t>
            </a:r>
            <a:endParaRPr/>
          </a:p>
          <a:p>
            <a:pPr indent="0" lvl="0" marL="0" rtl="0" algn="l">
              <a:spcBef>
                <a:spcPts val="1200"/>
              </a:spcBef>
              <a:spcAft>
                <a:spcPts val="1200"/>
              </a:spcAft>
              <a:buNone/>
            </a:pPr>
            <a:r>
              <a:t/>
            </a:r>
            <a:endParaRPr/>
          </a:p>
        </p:txBody>
      </p:sp>
      <p:sp>
        <p:nvSpPr>
          <p:cNvPr id="613" name="Google Shape;613;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9"/>
          <p:cNvSpPr txBox="1"/>
          <p:nvPr>
            <p:ph type="title"/>
          </p:nvPr>
        </p:nvSpPr>
        <p:spPr>
          <a:xfrm>
            <a:off x="628650" y="295275"/>
            <a:ext cx="7886700" cy="7125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GB" sz="2000">
                <a:latin typeface="Lobster"/>
                <a:ea typeface="Lobster"/>
                <a:cs typeface="Lobster"/>
                <a:sym typeface="Lobster"/>
              </a:rPr>
              <a:t>Team Members:</a:t>
            </a:r>
            <a:endParaRPr sz="2000">
              <a:latin typeface="Lobster"/>
              <a:ea typeface="Lobster"/>
              <a:cs typeface="Lobster"/>
              <a:sym typeface="Lobster"/>
            </a:endParaRPr>
          </a:p>
        </p:txBody>
      </p:sp>
      <p:sp>
        <p:nvSpPr>
          <p:cNvPr id="619" name="Google Shape;619;p79"/>
          <p:cNvSpPr txBox="1"/>
          <p:nvPr>
            <p:ph idx="1" type="body"/>
          </p:nvPr>
        </p:nvSpPr>
        <p:spPr>
          <a:xfrm>
            <a:off x="2777738" y="814406"/>
            <a:ext cx="3588600" cy="2507400"/>
          </a:xfrm>
          <a:prstGeom prst="rect">
            <a:avLst/>
          </a:prstGeom>
          <a:noFill/>
          <a:ln>
            <a:noFill/>
          </a:ln>
        </p:spPr>
        <p:txBody>
          <a:bodyPr anchorCtr="0" anchor="t" bIns="34275" lIns="68575" spcFirstLastPara="1" rIns="68575" wrap="square" tIns="34275">
            <a:noAutofit/>
          </a:bodyPr>
          <a:lstStyle/>
          <a:p>
            <a:pPr indent="0" lvl="0" marL="0" rtl="0" algn="ctr">
              <a:spcBef>
                <a:spcPts val="300"/>
              </a:spcBef>
              <a:spcAft>
                <a:spcPts val="0"/>
              </a:spcAft>
              <a:buNone/>
            </a:pPr>
            <a:r>
              <a:rPr lang="en-GB" sz="1400">
                <a:latin typeface="Nunito"/>
                <a:ea typeface="Nunito"/>
                <a:cs typeface="Nunito"/>
                <a:sym typeface="Nunito"/>
              </a:rPr>
              <a:t>Rohit Nikam - 180010049</a:t>
            </a:r>
            <a:endParaRPr sz="1400">
              <a:latin typeface="Nunito"/>
              <a:ea typeface="Nunito"/>
              <a:cs typeface="Nunito"/>
              <a:sym typeface="Nunito"/>
            </a:endParaRPr>
          </a:p>
          <a:p>
            <a:pPr indent="0" lvl="0" marL="0" rtl="0" algn="ctr">
              <a:spcBef>
                <a:spcPts val="300"/>
              </a:spcBef>
              <a:spcAft>
                <a:spcPts val="0"/>
              </a:spcAft>
              <a:buNone/>
            </a:pPr>
            <a:r>
              <a:rPr lang="en-GB" sz="1400">
                <a:latin typeface="Nunito"/>
                <a:ea typeface="Nunito"/>
                <a:cs typeface="Nunito"/>
                <a:sym typeface="Nunito"/>
              </a:rPr>
              <a:t>Shantanu Lahoti - 170010019</a:t>
            </a:r>
            <a:endParaRPr sz="1400">
              <a:latin typeface="Nunito"/>
              <a:ea typeface="Nunito"/>
              <a:cs typeface="Nunito"/>
              <a:sym typeface="Nunito"/>
            </a:endParaRPr>
          </a:p>
          <a:p>
            <a:pPr indent="0" lvl="0" marL="0" rtl="0" algn="ctr">
              <a:spcBef>
                <a:spcPts val="300"/>
              </a:spcBef>
              <a:spcAft>
                <a:spcPts val="0"/>
              </a:spcAft>
              <a:buNone/>
            </a:pPr>
            <a:r>
              <a:rPr lang="en-GB" sz="1400">
                <a:latin typeface="Nunito"/>
                <a:ea typeface="Nunito"/>
                <a:cs typeface="Nunito"/>
                <a:sym typeface="Nunito"/>
              </a:rPr>
              <a:t>Vaibhav Takale - 170010024</a:t>
            </a:r>
            <a:endParaRPr sz="1400">
              <a:latin typeface="Nunito"/>
              <a:ea typeface="Nunito"/>
              <a:cs typeface="Nunito"/>
              <a:sym typeface="Nunito"/>
            </a:endParaRPr>
          </a:p>
          <a:p>
            <a:pPr indent="0" lvl="0" marL="0" rtl="0" algn="ctr">
              <a:spcBef>
                <a:spcPts val="300"/>
              </a:spcBef>
              <a:spcAft>
                <a:spcPts val="0"/>
              </a:spcAft>
              <a:buNone/>
            </a:pPr>
            <a:r>
              <a:rPr lang="en-GB" sz="1400">
                <a:latin typeface="Nunito"/>
                <a:ea typeface="Nunito"/>
                <a:cs typeface="Nunito"/>
                <a:sym typeface="Nunito"/>
              </a:rPr>
              <a:t>Mamidipaka Manikanta - 193370007</a:t>
            </a:r>
            <a:endParaRPr sz="1400">
              <a:latin typeface="Nunito"/>
              <a:ea typeface="Nunito"/>
              <a:cs typeface="Nunito"/>
              <a:sym typeface="Nunito"/>
            </a:endParaRPr>
          </a:p>
          <a:p>
            <a:pPr indent="0" lvl="0" marL="0" rtl="0" algn="ctr">
              <a:spcBef>
                <a:spcPts val="300"/>
              </a:spcBef>
              <a:spcAft>
                <a:spcPts val="0"/>
              </a:spcAft>
              <a:buNone/>
            </a:pPr>
            <a:r>
              <a:rPr lang="en-GB" sz="1400">
                <a:latin typeface="Nunito"/>
                <a:ea typeface="Nunito"/>
                <a:cs typeface="Nunito"/>
                <a:sym typeface="Nunito"/>
              </a:rPr>
              <a:t>Ronak Shah - 193370006</a:t>
            </a:r>
            <a:endParaRPr sz="1400">
              <a:latin typeface="Nunito"/>
              <a:ea typeface="Nunito"/>
              <a:cs typeface="Nunito"/>
              <a:sym typeface="Nunito"/>
            </a:endParaRPr>
          </a:p>
          <a:p>
            <a:pPr indent="0" lvl="0" marL="0" rtl="0" algn="ctr">
              <a:spcBef>
                <a:spcPts val="300"/>
              </a:spcBef>
              <a:spcAft>
                <a:spcPts val="0"/>
              </a:spcAft>
              <a:buNone/>
            </a:pPr>
            <a:r>
              <a:rPr lang="en-GB" sz="1400">
                <a:latin typeface="Nunito"/>
                <a:ea typeface="Nunito"/>
                <a:cs typeface="Nunito"/>
                <a:sym typeface="Nunito"/>
              </a:rPr>
              <a:t>Spandan Patil - 180010055</a:t>
            </a:r>
            <a:endParaRPr sz="1400">
              <a:latin typeface="Nunito"/>
              <a:ea typeface="Nunito"/>
              <a:cs typeface="Nunito"/>
              <a:sym typeface="Nunito"/>
            </a:endParaRPr>
          </a:p>
          <a:p>
            <a:pPr indent="0" lvl="0" marL="0" rtl="0" algn="ctr">
              <a:spcBef>
                <a:spcPts val="300"/>
              </a:spcBef>
              <a:spcAft>
                <a:spcPts val="0"/>
              </a:spcAft>
              <a:buNone/>
            </a:pPr>
            <a:r>
              <a:rPr lang="en-GB" sz="1400">
                <a:latin typeface="Nunito"/>
                <a:ea typeface="Nunito"/>
                <a:cs typeface="Nunito"/>
                <a:sym typeface="Nunito"/>
              </a:rPr>
              <a:t>Punit Manjani - 180010046</a:t>
            </a:r>
            <a:endParaRPr sz="1400">
              <a:latin typeface="Nunito"/>
              <a:ea typeface="Nunito"/>
              <a:cs typeface="Nunito"/>
              <a:sym typeface="Nunito"/>
            </a:endParaRPr>
          </a:p>
          <a:p>
            <a:pPr indent="0" lvl="0" marL="0" rtl="0" algn="ctr">
              <a:spcBef>
                <a:spcPts val="300"/>
              </a:spcBef>
              <a:spcAft>
                <a:spcPts val="0"/>
              </a:spcAft>
              <a:buNone/>
            </a:pPr>
            <a:r>
              <a:rPr lang="en-GB" sz="1400">
                <a:latin typeface="Nunito"/>
                <a:ea typeface="Nunito"/>
                <a:cs typeface="Nunito"/>
                <a:sym typeface="Nunito"/>
              </a:rPr>
              <a:t>Atharva Telange  - 180010014</a:t>
            </a:r>
            <a:endParaRPr sz="1400">
              <a:latin typeface="Nunito"/>
              <a:ea typeface="Nunito"/>
              <a:cs typeface="Nunito"/>
              <a:sym typeface="Nunito"/>
            </a:endParaRPr>
          </a:p>
          <a:p>
            <a:pPr indent="0" lvl="0" marL="0" rtl="0" algn="ctr">
              <a:spcBef>
                <a:spcPts val="300"/>
              </a:spcBef>
              <a:spcAft>
                <a:spcPts val="0"/>
              </a:spcAft>
              <a:buNone/>
            </a:pPr>
            <a:r>
              <a:rPr lang="en-GB" sz="1400">
                <a:latin typeface="Nunito"/>
                <a:ea typeface="Nunito"/>
                <a:cs typeface="Nunito"/>
                <a:sym typeface="Nunito"/>
              </a:rPr>
              <a:t>Trideep Das  - 170010015</a:t>
            </a:r>
            <a:endParaRPr sz="1400">
              <a:latin typeface="Nunito"/>
              <a:ea typeface="Nunito"/>
              <a:cs typeface="Nunito"/>
              <a:sym typeface="Nunito"/>
            </a:endParaRPr>
          </a:p>
          <a:p>
            <a:pPr indent="0" lvl="0" marL="0" rtl="0" algn="ctr">
              <a:spcBef>
                <a:spcPts val="300"/>
              </a:spcBef>
              <a:spcAft>
                <a:spcPts val="0"/>
              </a:spcAft>
              <a:buNone/>
            </a:pPr>
            <a:r>
              <a:rPr lang="en-GB" sz="1400">
                <a:latin typeface="Nunito"/>
                <a:ea typeface="Nunito"/>
                <a:cs typeface="Nunito"/>
                <a:sym typeface="Nunito"/>
              </a:rPr>
              <a:t>Ammar Ahmad Qazi - 193100001</a:t>
            </a:r>
            <a:endParaRPr sz="1400">
              <a:latin typeface="Nunito"/>
              <a:ea typeface="Nunito"/>
              <a:cs typeface="Nunito"/>
              <a:sym typeface="Nunito"/>
            </a:endParaRPr>
          </a:p>
        </p:txBody>
      </p:sp>
      <p:sp>
        <p:nvSpPr>
          <p:cNvPr id="620" name="Google Shape;620;p79"/>
          <p:cNvSpPr txBox="1"/>
          <p:nvPr/>
        </p:nvSpPr>
        <p:spPr>
          <a:xfrm>
            <a:off x="2507456" y="3739744"/>
            <a:ext cx="4350600" cy="831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GB" sz="4500">
                <a:latin typeface="Pacifico"/>
                <a:ea typeface="Pacifico"/>
                <a:cs typeface="Pacifico"/>
                <a:sym typeface="Pacifico"/>
              </a:rPr>
              <a:t>Thank You!</a:t>
            </a:r>
            <a:endParaRPr sz="4500">
              <a:latin typeface="Pacifico"/>
              <a:ea typeface="Pacifico"/>
              <a:cs typeface="Pacifico"/>
              <a:sym typeface="Pacifico"/>
            </a:endParaRPr>
          </a:p>
        </p:txBody>
      </p:sp>
      <p:sp>
        <p:nvSpPr>
          <p:cNvPr id="621" name="Google Shape;621;p79"/>
          <p:cNvSpPr txBox="1"/>
          <p:nvPr>
            <p:ph idx="12" type="sldNum"/>
          </p:nvPr>
        </p:nvSpPr>
        <p:spPr>
          <a:xfrm>
            <a:off x="6553200" y="4683919"/>
            <a:ext cx="2133600" cy="357000"/>
          </a:xfrm>
          <a:prstGeom prst="rect">
            <a:avLst/>
          </a:prstGeom>
        </p:spPr>
        <p:txBody>
          <a:bodyPr anchorCtr="0" anchor="t"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457200" y="142875"/>
            <a:ext cx="8229600" cy="43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2000">
                <a:latin typeface="Lobster"/>
                <a:ea typeface="Lobster"/>
                <a:cs typeface="Lobster"/>
                <a:sym typeface="Lobster"/>
              </a:rPr>
              <a:t>Grid formation</a:t>
            </a:r>
            <a:endParaRPr sz="2000">
              <a:latin typeface="Lobster"/>
              <a:ea typeface="Lobster"/>
              <a:cs typeface="Lobster"/>
              <a:sym typeface="Lobster"/>
            </a:endParaRPr>
          </a:p>
        </p:txBody>
      </p:sp>
      <p:sp>
        <p:nvSpPr>
          <p:cNvPr id="103" name="Google Shape;103;p20"/>
          <p:cNvSpPr txBox="1"/>
          <p:nvPr>
            <p:ph idx="1" type="body"/>
          </p:nvPr>
        </p:nvSpPr>
        <p:spPr>
          <a:xfrm>
            <a:off x="457200" y="881063"/>
            <a:ext cx="8229600" cy="3714900"/>
          </a:xfrm>
          <a:prstGeom prst="rect">
            <a:avLst/>
          </a:prstGeom>
        </p:spPr>
        <p:txBody>
          <a:bodyPr anchorCtr="0" anchor="t" bIns="34275" lIns="68575" spcFirstLastPara="1" rIns="68575" wrap="square" tIns="34275">
            <a:normAutofit/>
          </a:bodyPr>
          <a:lstStyle/>
          <a:p>
            <a:pPr indent="0" lvl="0" marL="0" rtl="0" algn="l">
              <a:spcBef>
                <a:spcPts val="300"/>
              </a:spcBef>
              <a:spcAft>
                <a:spcPts val="0"/>
              </a:spcAft>
              <a:buNone/>
            </a:pPr>
            <a:r>
              <a:t/>
            </a:r>
            <a:endParaRPr/>
          </a:p>
        </p:txBody>
      </p:sp>
      <p:pic>
        <p:nvPicPr>
          <p:cNvPr id="104" name="Google Shape;104;p20"/>
          <p:cNvPicPr preferRelativeResize="0"/>
          <p:nvPr/>
        </p:nvPicPr>
        <p:blipFill>
          <a:blip r:embed="rId3">
            <a:alphaModFix/>
          </a:blip>
          <a:stretch>
            <a:fillRect/>
          </a:stretch>
        </p:blipFill>
        <p:spPr>
          <a:xfrm>
            <a:off x="554752" y="881075"/>
            <a:ext cx="8034496" cy="3923100"/>
          </a:xfrm>
          <a:prstGeom prst="rect">
            <a:avLst/>
          </a:prstGeom>
          <a:noFill/>
          <a:ln>
            <a:noFill/>
          </a:ln>
        </p:spPr>
      </p:pic>
      <p:sp>
        <p:nvSpPr>
          <p:cNvPr id="105" name="Google Shape;105;p20"/>
          <p:cNvSpPr txBox="1"/>
          <p:nvPr>
            <p:ph idx="12" type="sldNum"/>
          </p:nvPr>
        </p:nvSpPr>
        <p:spPr>
          <a:xfrm>
            <a:off x="6553200" y="4683919"/>
            <a:ext cx="2133600" cy="357000"/>
          </a:xfrm>
          <a:prstGeom prst="rect">
            <a:avLst/>
          </a:prstGeom>
        </p:spPr>
        <p:txBody>
          <a:bodyPr anchorCtr="0" anchor="t"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228600" y="636500"/>
            <a:ext cx="8460600" cy="3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2"/>
                </a:solidFill>
                <a:latin typeface="Lobster"/>
                <a:ea typeface="Lobster"/>
                <a:cs typeface="Lobster"/>
                <a:sym typeface="Lobster"/>
              </a:rPr>
              <a:t>1) </a:t>
            </a:r>
            <a:r>
              <a:rPr lang="en-GB" sz="2000">
                <a:solidFill>
                  <a:schemeClr val="dk2"/>
                </a:solidFill>
                <a:latin typeface="Lobster"/>
                <a:ea typeface="Lobster"/>
                <a:cs typeface="Lobster"/>
                <a:sym typeface="Lobster"/>
              </a:rPr>
              <a:t>Genetic Algorithm</a:t>
            </a:r>
            <a:endParaRPr sz="2000">
              <a:solidFill>
                <a:schemeClr val="dk2"/>
              </a:solidFill>
              <a:latin typeface="Lobster"/>
              <a:ea typeface="Lobster"/>
              <a:cs typeface="Lobster"/>
              <a:sym typeface="Lobster"/>
            </a:endParaRPr>
          </a:p>
          <a:p>
            <a:pPr indent="0" lvl="0" marL="0" rtl="0" algn="l">
              <a:spcBef>
                <a:spcPts val="0"/>
              </a:spcBef>
              <a:spcAft>
                <a:spcPts val="0"/>
              </a:spcAft>
              <a:buNone/>
            </a:pPr>
            <a:r>
              <a:t/>
            </a:r>
            <a:endParaRPr sz="2000">
              <a:latin typeface="Lobster"/>
              <a:ea typeface="Lobster"/>
              <a:cs typeface="Lobster"/>
              <a:sym typeface="Lobster"/>
            </a:endParaRPr>
          </a:p>
        </p:txBody>
      </p:sp>
      <p:pic>
        <p:nvPicPr>
          <p:cNvPr id="111" name="Google Shape;111;p21"/>
          <p:cNvPicPr preferRelativeResize="0"/>
          <p:nvPr/>
        </p:nvPicPr>
        <p:blipFill>
          <a:blip r:embed="rId3">
            <a:alphaModFix/>
          </a:blip>
          <a:stretch>
            <a:fillRect/>
          </a:stretch>
        </p:blipFill>
        <p:spPr>
          <a:xfrm>
            <a:off x="228600" y="1200150"/>
            <a:ext cx="8686800" cy="2743200"/>
          </a:xfrm>
          <a:prstGeom prst="rect">
            <a:avLst/>
          </a:prstGeom>
          <a:noFill/>
          <a:ln>
            <a:noFill/>
          </a:ln>
        </p:spPr>
      </p:pic>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3" name="Google Shape;113;p21"/>
          <p:cNvSpPr txBox="1"/>
          <p:nvPr/>
        </p:nvSpPr>
        <p:spPr>
          <a:xfrm>
            <a:off x="228600" y="105500"/>
            <a:ext cx="7138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dk1"/>
                </a:solidFill>
                <a:latin typeface="Lobster"/>
                <a:ea typeface="Lobster"/>
                <a:cs typeface="Lobster"/>
                <a:sym typeface="Lobster"/>
              </a:rPr>
              <a:t>Optimization Algorithms Used:</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110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latin typeface="Lobster"/>
                <a:ea typeface="Lobster"/>
                <a:cs typeface="Lobster"/>
                <a:sym typeface="Lobster"/>
              </a:rPr>
              <a:t>Pseudo Code for Genetic Algorithm</a:t>
            </a:r>
            <a:endParaRPr sz="2000">
              <a:latin typeface="Lobster"/>
              <a:ea typeface="Lobster"/>
              <a:cs typeface="Lobster"/>
              <a:sym typeface="Lobster"/>
            </a:endParaRPr>
          </a:p>
        </p:txBody>
      </p:sp>
      <p:sp>
        <p:nvSpPr>
          <p:cNvPr id="119" name="Google Shape;119;p22"/>
          <p:cNvSpPr txBox="1"/>
          <p:nvPr>
            <p:ph idx="1" type="body"/>
          </p:nvPr>
        </p:nvSpPr>
        <p:spPr>
          <a:xfrm>
            <a:off x="311700" y="638075"/>
            <a:ext cx="8520600" cy="4342200"/>
          </a:xfrm>
          <a:prstGeom prst="rect">
            <a:avLst/>
          </a:prstGeom>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Clr>
                <a:schemeClr val="dk1"/>
              </a:buClr>
              <a:buSzPct val="104761"/>
              <a:buFont typeface="Arial"/>
              <a:buNone/>
            </a:pPr>
            <a:r>
              <a:rPr lang="en-GB" sz="1050">
                <a:solidFill>
                  <a:srgbClr val="0000FF"/>
                </a:solidFill>
                <a:highlight>
                  <a:srgbClr val="FFFFFE"/>
                </a:highlight>
                <a:latin typeface="Courier New"/>
                <a:ea typeface="Courier New"/>
                <a:cs typeface="Courier New"/>
                <a:sym typeface="Courier New"/>
              </a:rPr>
              <a:t>def</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generating_random_values</a:t>
            </a:r>
            <a:r>
              <a:rPr lang="en-GB" sz="1050">
                <a:solidFill>
                  <a:schemeClr val="dk1"/>
                </a:solidFill>
                <a:highlight>
                  <a:srgbClr val="FFFFFE"/>
                </a:highlight>
                <a:latin typeface="Courier New"/>
                <a:ea typeface="Courier New"/>
                <a:cs typeface="Courier New"/>
                <a:sym typeface="Courier New"/>
              </a:rPr>
              <a:t>(</a:t>
            </a:r>
            <a:r>
              <a:rPr lang="en-GB" sz="1050">
                <a:solidFill>
                  <a:srgbClr val="001080"/>
                </a:solidFill>
                <a:highlight>
                  <a:srgbClr val="FFFFFE"/>
                </a:highlight>
                <a:latin typeface="Courier New"/>
                <a:ea typeface="Courier New"/>
                <a:cs typeface="Courier New"/>
                <a:sym typeface="Courier New"/>
              </a:rPr>
              <a:t>no_of_bulbs</a:t>
            </a:r>
            <a:r>
              <a:rPr lang="en-GB" sz="1050">
                <a:solidFill>
                  <a:schemeClr val="dk1"/>
                </a:solidFill>
                <a:highlight>
                  <a:srgbClr val="FFFFFE"/>
                </a:highlight>
                <a:latin typeface="Courier New"/>
                <a:ea typeface="Courier New"/>
                <a:cs typeface="Courier New"/>
                <a:sym typeface="Courier New"/>
              </a:rPr>
              <a:t>,</a:t>
            </a:r>
            <a:r>
              <a:rPr lang="en-GB" sz="1050">
                <a:solidFill>
                  <a:srgbClr val="001080"/>
                </a:solidFill>
                <a:highlight>
                  <a:srgbClr val="FFFFFE"/>
                </a:highlight>
                <a:latin typeface="Courier New"/>
                <a:ea typeface="Courier New"/>
                <a:cs typeface="Courier New"/>
                <a:sym typeface="Courier New"/>
              </a:rPr>
              <a:t>no_of_co_ordinates_to_be_taken</a:t>
            </a:r>
            <a:r>
              <a:rPr lang="en-GB"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#generating random values of the co-ordinates of the bulb within the range of the room</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#return the pairs of co-ordinates in the form of [(x1,y1,z1),(x2,y2,z2),..] for each bulb - constitute a set</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initial_population =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for</a:t>
            </a:r>
            <a:r>
              <a:rPr lang="en-GB" sz="1050">
                <a:solidFill>
                  <a:schemeClr val="dk1"/>
                </a:solidFill>
                <a:highlight>
                  <a:srgbClr val="FFFFFE"/>
                </a:highlight>
                <a:latin typeface="Courier New"/>
                <a:ea typeface="Courier New"/>
                <a:cs typeface="Courier New"/>
                <a:sym typeface="Courier New"/>
              </a:rPr>
              <a:t> i </a:t>
            </a:r>
            <a:r>
              <a:rPr lang="en-GB" sz="1050">
                <a:solidFill>
                  <a:srgbClr val="0000FF"/>
                </a:solidFill>
                <a:highlight>
                  <a:srgbClr val="FFFFFE"/>
                </a:highlight>
                <a:latin typeface="Courier New"/>
                <a:ea typeface="Courier New"/>
                <a:cs typeface="Courier New"/>
                <a:sym typeface="Courier New"/>
              </a:rPr>
              <a:t>in</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range</a:t>
            </a:r>
            <a:r>
              <a:rPr lang="en-GB" sz="1050">
                <a:solidFill>
                  <a:schemeClr val="dk1"/>
                </a:solidFill>
                <a:highlight>
                  <a:srgbClr val="FFFFFE"/>
                </a:highlight>
                <a:latin typeface="Courier New"/>
                <a:ea typeface="Courier New"/>
                <a:cs typeface="Courier New"/>
                <a:sym typeface="Courier New"/>
              </a:rPr>
              <a:t>(no_of_co_ordinates_to_be_taken-&gt;must be an even number (simplicity)):</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initial_popultion.append([(x_i1,y_i1,z_i1),(x_i2,y_i2,z_i2),(x_i3,y_i3,z_i3)])</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return</a:t>
            </a:r>
            <a:r>
              <a:rPr lang="en-GB" sz="1050">
                <a:solidFill>
                  <a:schemeClr val="dk1"/>
                </a:solidFill>
                <a:highlight>
                  <a:srgbClr val="FFFFFE"/>
                </a:highlight>
                <a:latin typeface="Courier New"/>
                <a:ea typeface="Courier New"/>
                <a:cs typeface="Courier New"/>
                <a:sym typeface="Courier New"/>
              </a:rPr>
              <a:t> initial_population</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rgbClr val="0000FF"/>
                </a:solidFill>
                <a:highlight>
                  <a:srgbClr val="FFFFFE"/>
                </a:highlight>
                <a:latin typeface="Courier New"/>
                <a:ea typeface="Courier New"/>
                <a:cs typeface="Courier New"/>
                <a:sym typeface="Courier New"/>
              </a:rPr>
              <a:t>def</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fitness_value</a:t>
            </a:r>
            <a:r>
              <a:rPr lang="en-GB" sz="1050">
                <a:solidFill>
                  <a:schemeClr val="dk1"/>
                </a:solidFill>
                <a:highlight>
                  <a:srgbClr val="FFFFFE"/>
                </a:highlight>
                <a:latin typeface="Courier New"/>
                <a:ea typeface="Courier New"/>
                <a:cs typeface="Courier New"/>
                <a:sym typeface="Courier New"/>
              </a:rPr>
              <a:t>(</a:t>
            </a:r>
            <a:r>
              <a:rPr lang="en-GB" sz="1050">
                <a:solidFill>
                  <a:srgbClr val="001080"/>
                </a:solidFill>
                <a:highlight>
                  <a:srgbClr val="FFFFFE"/>
                </a:highlight>
                <a:latin typeface="Courier New"/>
                <a:ea typeface="Courier New"/>
                <a:cs typeface="Courier New"/>
                <a:sym typeface="Courier New"/>
              </a:rPr>
              <a:t>no_of_bulbs</a:t>
            </a:r>
            <a:r>
              <a:rPr lang="en-GB" sz="1050">
                <a:solidFill>
                  <a:schemeClr val="dk1"/>
                </a:solidFill>
                <a:highlight>
                  <a:srgbClr val="FFFFFE"/>
                </a:highlight>
                <a:latin typeface="Courier New"/>
                <a:ea typeface="Courier New"/>
                <a:cs typeface="Courier New"/>
                <a:sym typeface="Courier New"/>
              </a:rPr>
              <a:t>,</a:t>
            </a:r>
            <a:r>
              <a:rPr lang="en-GB" sz="1050">
                <a:solidFill>
                  <a:srgbClr val="001080"/>
                </a:solidFill>
                <a:highlight>
                  <a:srgbClr val="FFFFFE"/>
                </a:highlight>
                <a:latin typeface="Courier New"/>
                <a:ea typeface="Courier New"/>
                <a:cs typeface="Courier New"/>
                <a:sym typeface="Courier New"/>
              </a:rPr>
              <a:t>no_of_random_co_ordinates_to_be_taken</a:t>
            </a:r>
            <a:r>
              <a:rPr lang="en-GB"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#Define the fitness function</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#Take "J" and compute fitness from there using the points generated from the "generating_random_value" function</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008000"/>
                </a:solidFill>
                <a:highlight>
                  <a:srgbClr val="FFFFFE"/>
                </a:highlight>
                <a:latin typeface="Courier New"/>
                <a:ea typeface="Courier New"/>
                <a:cs typeface="Courier New"/>
                <a:sym typeface="Courier New"/>
              </a:rPr>
              <a:t>#return the fitness value for each pair of the co-ordinates taken</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J = std_deviation(intensity_at_different_points)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parents =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for</a:t>
            </a:r>
            <a:r>
              <a:rPr lang="en-GB" sz="1050">
                <a:solidFill>
                  <a:schemeClr val="dk1"/>
                </a:solidFill>
                <a:highlight>
                  <a:srgbClr val="FFFFFE"/>
                </a:highlight>
                <a:latin typeface="Courier New"/>
                <a:ea typeface="Courier New"/>
                <a:cs typeface="Courier New"/>
                <a:sym typeface="Courier New"/>
              </a:rPr>
              <a:t> i </a:t>
            </a:r>
            <a:r>
              <a:rPr lang="en-GB" sz="1050">
                <a:solidFill>
                  <a:srgbClr val="0000FF"/>
                </a:solidFill>
                <a:highlight>
                  <a:srgbClr val="FFFFFE"/>
                </a:highlight>
                <a:latin typeface="Courier New"/>
                <a:ea typeface="Courier New"/>
                <a:cs typeface="Courier New"/>
                <a:sym typeface="Courier New"/>
              </a:rPr>
              <a:t>in</a:t>
            </a:r>
            <a:r>
              <a:rPr lang="en-GB" sz="1050">
                <a:solidFill>
                  <a:schemeClr val="dk1"/>
                </a:solidFill>
                <a:highlight>
                  <a:srgbClr val="FFFFFE"/>
                </a:highlight>
                <a:latin typeface="Courier New"/>
                <a:ea typeface="Courier New"/>
                <a:cs typeface="Courier New"/>
                <a:sym typeface="Courier New"/>
              </a:rPr>
              <a:t> </a:t>
            </a:r>
            <a:r>
              <a:rPr lang="en-GB" sz="1050">
                <a:solidFill>
                  <a:srgbClr val="795E26"/>
                </a:solidFill>
                <a:highlight>
                  <a:srgbClr val="FFFFFE"/>
                </a:highlight>
                <a:latin typeface="Courier New"/>
                <a:ea typeface="Courier New"/>
                <a:cs typeface="Courier New"/>
                <a:sym typeface="Courier New"/>
              </a:rPr>
              <a:t>range</a:t>
            </a:r>
            <a:r>
              <a:rPr lang="en-GB" sz="1050">
                <a:solidFill>
                  <a:schemeClr val="dk1"/>
                </a:solidFill>
                <a:highlight>
                  <a:srgbClr val="FFFFFE"/>
                </a:highlight>
                <a:latin typeface="Courier New"/>
                <a:ea typeface="Courier New"/>
                <a:cs typeface="Courier New"/>
                <a:sym typeface="Courier New"/>
              </a:rPr>
              <a:t>(parent_set):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if</a:t>
            </a:r>
            <a:r>
              <a:rPr lang="en-GB" sz="1050">
                <a:solidFill>
                  <a:schemeClr val="dk1"/>
                </a:solidFill>
                <a:highlight>
                  <a:srgbClr val="FFFFFE"/>
                </a:highlight>
                <a:latin typeface="Courier New"/>
                <a:ea typeface="Courier New"/>
                <a:cs typeface="Courier New"/>
                <a:sym typeface="Courier New"/>
              </a:rPr>
              <a:t> J[one_value]&gt;J[another_value]: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parents&lt;-another_value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else</a:t>
            </a:r>
            <a:r>
              <a:rPr lang="en-GB"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parents&lt;-one_value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GB"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chemeClr val="dk1"/>
                </a:solidFill>
                <a:highlight>
                  <a:srgbClr val="FFFFFE"/>
                </a:highlight>
                <a:latin typeface="Courier New"/>
                <a:ea typeface="Courier New"/>
                <a:cs typeface="Courier New"/>
                <a:sym typeface="Courier New"/>
              </a:rPr>
              <a:t>  </a:t>
            </a:r>
            <a:r>
              <a:rPr lang="en-GB" sz="1050">
                <a:solidFill>
                  <a:srgbClr val="AF00DB"/>
                </a:solidFill>
                <a:highlight>
                  <a:srgbClr val="FFFFFE"/>
                </a:highlight>
                <a:latin typeface="Courier New"/>
                <a:ea typeface="Courier New"/>
                <a:cs typeface="Courier New"/>
                <a:sym typeface="Courier New"/>
              </a:rPr>
              <a:t>return</a:t>
            </a:r>
            <a:r>
              <a:rPr lang="en-GB" sz="1050">
                <a:solidFill>
                  <a:schemeClr val="dk1"/>
                </a:solidFill>
                <a:highlight>
                  <a:srgbClr val="FFFFFE"/>
                </a:highlight>
                <a:latin typeface="Courier New"/>
                <a:ea typeface="Courier New"/>
                <a:cs typeface="Courier New"/>
                <a:sym typeface="Courier New"/>
              </a:rPr>
              <a:t> parents</a:t>
            </a:r>
            <a:endParaRPr/>
          </a:p>
        </p:txBody>
      </p:sp>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